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60" r:id="rId3"/>
    <p:sldId id="262" r:id="rId4"/>
    <p:sldId id="261" r:id="rId5"/>
    <p:sldId id="256" r:id="rId6"/>
    <p:sldId id="265" r:id="rId7"/>
    <p:sldId id="263" r:id="rId8"/>
    <p:sldId id="264" r:id="rId9"/>
    <p:sldId id="270" r:id="rId10"/>
    <p:sldId id="266" r:id="rId11"/>
    <p:sldId id="267" r:id="rId12"/>
    <p:sldId id="269" r:id="rId13"/>
    <p:sldId id="271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85"/>
    <a:srgbClr val="00CC99"/>
    <a:srgbClr val="0099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2C2FF-15BB-40CF-BF0B-49911DCEFC8E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BC8D7-7EE4-49F8-959C-6154E2F43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4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974DD-A1AC-4F98-AB3D-C0842DA5D3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1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2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9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5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145F-1502-4534-9CB4-4CAD26460FE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7EF41-3EFA-46A6-AB8F-1F31F02C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0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eg"/><Relationship Id="rId7" Type="http://schemas.openxmlformats.org/officeDocument/2006/relationships/image" Target="../media/image41.png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7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1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emf"/><Relationship Id="rId11" Type="http://schemas.microsoft.com/office/2007/relationships/hdphoto" Target="../media/hdphoto5.wdp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9.png"/><Relationship Id="rId4" Type="http://schemas.openxmlformats.org/officeDocument/2006/relationships/image" Target="../media/image45.emf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8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6.e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11" Type="http://schemas.microsoft.com/office/2007/relationships/hdphoto" Target="../media/hdphoto7.wdp"/><Relationship Id="rId5" Type="http://schemas.openxmlformats.org/officeDocument/2006/relationships/image" Target="../media/image55.emf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oleObject" Target="../embeddings/oleObject11.bin"/><Relationship Id="rId9" Type="http://schemas.microsoft.com/office/2007/relationships/hdphoto" Target="../media/hdphoto6.wdp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2.wdp"/><Relationship Id="rId11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11" Type="http://schemas.openxmlformats.org/officeDocument/2006/relationships/image" Target="../media/image21.emf"/><Relationship Id="rId5" Type="http://schemas.microsoft.com/office/2007/relationships/hdphoto" Target="../media/hdphoto2.wdp"/><Relationship Id="rId15" Type="http://schemas.openxmlformats.org/officeDocument/2006/relationships/oleObject" Target="../embeddings/oleObject3.bin"/><Relationship Id="rId10" Type="http://schemas.openxmlformats.org/officeDocument/2006/relationships/oleObject" Target="../embeddings/oleObject2.bin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558296-C987-44C5-BFC7-3450CB03D1D9}"/>
              </a:ext>
            </a:extLst>
          </p:cNvPr>
          <p:cNvSpPr/>
          <p:nvPr/>
        </p:nvSpPr>
        <p:spPr>
          <a:xfrm>
            <a:off x="0" y="0"/>
            <a:ext cx="12192000" cy="376111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7538-3ECC-437A-910F-79603483A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094" y="646982"/>
            <a:ext cx="9503434" cy="26300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Hypoxia-reporter construct: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bg1"/>
                </a:solidFill>
              </a:rPr>
              <a:t>tumor progression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F5BD9-6115-4F8C-8278-300FC0895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0559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Gilkes</a:t>
            </a:r>
            <a:r>
              <a:rPr lang="en-US" sz="2800" dirty="0"/>
              <a:t>-Macklin Collaboration</a:t>
            </a:r>
          </a:p>
          <a:p>
            <a:r>
              <a:rPr lang="en-US" sz="2800" dirty="0"/>
              <a:t>AMIGOS</a:t>
            </a:r>
          </a:p>
          <a:p>
            <a:endParaRPr lang="en-US" dirty="0"/>
          </a:p>
          <a:p>
            <a:r>
              <a:rPr lang="en-US" sz="2000" dirty="0"/>
              <a:t>September 20</a:t>
            </a:r>
            <a:r>
              <a:rPr lang="en-US" sz="2000" baseline="30000" dirty="0"/>
              <a:t>th </a:t>
            </a:r>
            <a:r>
              <a:rPr lang="en-US" sz="2000" dirty="0"/>
              <a:t>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26754-CED3-4556-8E96-90BEEC8091D9}"/>
              </a:ext>
            </a:extLst>
          </p:cNvPr>
          <p:cNvSpPr/>
          <p:nvPr/>
        </p:nvSpPr>
        <p:spPr>
          <a:xfrm>
            <a:off x="0" y="6333676"/>
            <a:ext cx="12192000" cy="5243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Cell counting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8884E3-AC02-4D7A-9BB6-AEFA570279F9}"/>
              </a:ext>
            </a:extLst>
          </p:cNvPr>
          <p:cNvSpPr/>
          <p:nvPr/>
        </p:nvSpPr>
        <p:spPr>
          <a:xfrm>
            <a:off x="637217" y="1772831"/>
            <a:ext cx="9665731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Cells (Live + Dead) by actual count = Volume of Tumor</a:t>
            </a:r>
          </a:p>
          <a:p>
            <a:endParaRPr lang="en-US" sz="2400" dirty="0"/>
          </a:p>
          <a:p>
            <a:r>
              <a:rPr lang="en-US" sz="2400" dirty="0"/>
              <a:t>Recent data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+mj-lt"/>
              </a:rPr>
              <a:t>1 tumor approx. 20 mm</a:t>
            </a:r>
            <a:r>
              <a:rPr lang="en-US" sz="2400" baseline="30000" dirty="0">
                <a:latin typeface="+mj-lt"/>
              </a:rPr>
              <a:t>3 </a:t>
            </a:r>
          </a:p>
          <a:p>
            <a:r>
              <a:rPr lang="en-US" sz="2400" baseline="30000" dirty="0">
                <a:latin typeface="+mj-lt"/>
              </a:rPr>
              <a:t>		</a:t>
            </a:r>
            <a:r>
              <a:rPr lang="en-US" sz="2400" dirty="0">
                <a:latin typeface="+mj-lt"/>
              </a:rPr>
              <a:t>- 0.5 million viable cells</a:t>
            </a:r>
          </a:p>
          <a:p>
            <a:r>
              <a:rPr lang="en-US" sz="2400" dirty="0">
                <a:latin typeface="+mj-lt"/>
              </a:rPr>
              <a:t>		- 1.5 dead cells  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+mj-lt"/>
              </a:rPr>
              <a:t>5 tumors approx. 20-30 mm</a:t>
            </a:r>
            <a:r>
              <a:rPr lang="en-US" sz="2400" baseline="30000" dirty="0">
                <a:latin typeface="+mj-lt"/>
              </a:rPr>
              <a:t>3  </a:t>
            </a:r>
            <a:r>
              <a:rPr lang="en-US" sz="2400" dirty="0">
                <a:latin typeface="+mj-lt"/>
              </a:rPr>
              <a:t>→ 100-150 mm</a:t>
            </a:r>
            <a:r>
              <a:rPr lang="en-US" sz="2400" baseline="30000" dirty="0">
                <a:latin typeface="+mj-lt"/>
              </a:rPr>
              <a:t>3</a:t>
            </a:r>
            <a:r>
              <a:rPr lang="en-US" sz="2400" dirty="0">
                <a:latin typeface="+mj-lt"/>
              </a:rPr>
              <a:t> </a:t>
            </a:r>
          </a:p>
          <a:p>
            <a:r>
              <a:rPr lang="en-US" sz="2400" baseline="30000" dirty="0">
                <a:latin typeface="+mj-lt"/>
              </a:rPr>
              <a:t>		</a:t>
            </a:r>
            <a:r>
              <a:rPr lang="en-US" sz="2400" dirty="0">
                <a:latin typeface="+mj-lt"/>
              </a:rPr>
              <a:t>- 6 million viable cells</a:t>
            </a:r>
          </a:p>
          <a:p>
            <a:r>
              <a:rPr lang="en-US" sz="2400" dirty="0">
                <a:latin typeface="+mj-lt"/>
              </a:rPr>
              <a:t>		- 25 dead cells  </a:t>
            </a:r>
          </a:p>
          <a:p>
            <a:endParaRPr lang="en-US" sz="2400" dirty="0"/>
          </a:p>
          <a:p>
            <a:r>
              <a:rPr lang="en-US" sz="11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Also can extrapolate # cells on tissue slide by volume measurements?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this change with time?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085EAA-2BA3-4903-B858-59F38F3BA7CA}"/>
              </a:ext>
            </a:extLst>
          </p:cNvPr>
          <p:cNvSpPr txBox="1"/>
          <p:nvPr/>
        </p:nvSpPr>
        <p:spPr>
          <a:xfrm>
            <a:off x="8282762" y="3281730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485"/>
                </a:solidFill>
              </a:rPr>
              <a:t>1 M cells / 10 mm</a:t>
            </a:r>
            <a:r>
              <a:rPr lang="en-US" sz="2400" baseline="30000" dirty="0">
                <a:solidFill>
                  <a:srgbClr val="00B485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92CE53-C854-4809-BC8B-5DEC0EF9B342}"/>
              </a:ext>
            </a:extLst>
          </p:cNvPr>
          <p:cNvSpPr txBox="1"/>
          <p:nvPr/>
        </p:nvSpPr>
        <p:spPr>
          <a:xfrm>
            <a:off x="5893317" y="3295770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485"/>
                </a:solidFill>
              </a:rPr>
              <a:t>25% viable</a:t>
            </a:r>
            <a:endParaRPr lang="en-US" sz="2400" baseline="30000" dirty="0">
              <a:solidFill>
                <a:srgbClr val="00B48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0405B1-578F-47C5-BCFC-73BC1E25D0DF}"/>
              </a:ext>
            </a:extLst>
          </p:cNvPr>
          <p:cNvSpPr txBox="1"/>
          <p:nvPr/>
        </p:nvSpPr>
        <p:spPr>
          <a:xfrm>
            <a:off x="5893317" y="4596487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485"/>
                </a:solidFill>
              </a:rPr>
              <a:t>20% viable</a:t>
            </a:r>
            <a:endParaRPr lang="en-US" sz="2400" baseline="30000" dirty="0">
              <a:solidFill>
                <a:srgbClr val="00B48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DCC63F-7009-46E4-A3AD-27D954E270B4}"/>
              </a:ext>
            </a:extLst>
          </p:cNvPr>
          <p:cNvSpPr txBox="1"/>
          <p:nvPr/>
        </p:nvSpPr>
        <p:spPr>
          <a:xfrm>
            <a:off x="8282762" y="4440353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485"/>
                </a:solidFill>
              </a:rPr>
              <a:t>1 M cells / 10 mm</a:t>
            </a:r>
            <a:r>
              <a:rPr lang="en-US" sz="2400" baseline="30000" dirty="0">
                <a:solidFill>
                  <a:srgbClr val="00B485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4928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Proliferation: Ki67 staining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3389264-744F-42DD-837F-31EE7ADA0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8" b="2674"/>
          <a:stretch/>
        </p:blipFill>
        <p:spPr bwMode="auto">
          <a:xfrm>
            <a:off x="5213354" y="5116848"/>
            <a:ext cx="1765291" cy="127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806895-92B3-442E-89B9-DD99A98585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808386"/>
              </p:ext>
            </p:extLst>
          </p:nvPr>
        </p:nvGraphicFramePr>
        <p:xfrm>
          <a:off x="6067448" y="1941897"/>
          <a:ext cx="3106725" cy="286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Prism 6" r:id="rId4" imgW="3540134" imgH="3093363" progId="Prism6.Document">
                  <p:embed/>
                </p:oleObj>
              </mc:Choice>
              <mc:Fallback>
                <p:oleObj name="Prism 6" r:id="rId4" imgW="3540134" imgH="3093363" progId="Prism6.Document">
                  <p:embed/>
                  <p:pic>
                    <p:nvPicPr>
                      <p:cNvPr id="183" name="Object 1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67448" y="1941897"/>
                        <a:ext cx="3106725" cy="2866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6C9460-58C0-4515-8C69-7DD4A17A8CC2}"/>
              </a:ext>
            </a:extLst>
          </p:cNvPr>
          <p:cNvSpPr txBox="1"/>
          <p:nvPr/>
        </p:nvSpPr>
        <p:spPr>
          <a:xfrm>
            <a:off x="5008490" y="4839849"/>
            <a:ext cx="211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DAPI</a:t>
            </a:r>
            <a:r>
              <a:rPr lang="en-US" sz="12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+</a:t>
            </a:r>
            <a:r>
              <a:rPr lang="en-US" sz="1200" dirty="0">
                <a:solidFill>
                  <a:srgbClr val="EAAD00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Ki67 </a:t>
            </a:r>
            <a:r>
              <a:rPr lang="en-US" sz="12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@ 40X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653540-E855-4B00-955B-499E3FD7EBDC}"/>
              </a:ext>
            </a:extLst>
          </p:cNvPr>
          <p:cNvGrpSpPr/>
          <p:nvPr/>
        </p:nvGrpSpPr>
        <p:grpSpPr>
          <a:xfrm>
            <a:off x="469898" y="2278479"/>
            <a:ext cx="4527549" cy="4117733"/>
            <a:chOff x="30370021" y="10614571"/>
            <a:chExt cx="4957331" cy="44932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BA2328-210B-4CC1-9BB0-C87C6449534D}"/>
                </a:ext>
              </a:extLst>
            </p:cNvPr>
            <p:cNvSpPr txBox="1"/>
            <p:nvPr/>
          </p:nvSpPr>
          <p:spPr>
            <a:xfrm>
              <a:off x="31825135" y="10614571"/>
              <a:ext cx="814595" cy="8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71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Merge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FD4479-62F1-414A-85B5-ADC64C32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70390" y="10714134"/>
              <a:ext cx="4756452" cy="3512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C0D92D-EDB7-4090-BF08-1393C9B9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8060" y="14239183"/>
              <a:ext cx="1176176" cy="86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37CA51-6BE3-46CF-880E-60419240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370021" y="14239187"/>
              <a:ext cx="1176177" cy="86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997024-CB70-4113-B431-6E7E4A41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564031" y="14239187"/>
              <a:ext cx="1176176" cy="8686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DAA55F-CE42-4783-9DDD-F515B7DF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52087" y="14239186"/>
              <a:ext cx="1176176" cy="8686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3141A-52AB-4098-9896-649521943639}"/>
                </a:ext>
              </a:extLst>
            </p:cNvPr>
            <p:cNvSpPr txBox="1"/>
            <p:nvPr/>
          </p:nvSpPr>
          <p:spPr>
            <a:xfrm>
              <a:off x="34171331" y="10701641"/>
              <a:ext cx="1156021" cy="49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1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Merge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AEA203-D429-4AF5-AE41-2F0B91A2A2D1}"/>
                </a:ext>
              </a:extLst>
            </p:cNvPr>
            <p:cNvSpPr txBox="1"/>
            <p:nvPr/>
          </p:nvSpPr>
          <p:spPr>
            <a:xfrm>
              <a:off x="30807955" y="14174211"/>
              <a:ext cx="771457" cy="38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DAPI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DBF780-3C0A-4017-B307-5F1EC0A76D7D}"/>
                </a:ext>
              </a:extLst>
            </p:cNvPr>
            <p:cNvSpPr txBox="1"/>
            <p:nvPr/>
          </p:nvSpPr>
          <p:spPr>
            <a:xfrm>
              <a:off x="32016325" y="14173051"/>
              <a:ext cx="771454" cy="38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Ki67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10E536-EAC5-487B-9F7D-D25C82D76CCF}"/>
                </a:ext>
              </a:extLst>
            </p:cNvPr>
            <p:cNvSpPr txBox="1"/>
            <p:nvPr/>
          </p:nvSpPr>
          <p:spPr>
            <a:xfrm>
              <a:off x="33204426" y="14199184"/>
              <a:ext cx="771454" cy="38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GFP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C8AA62-377D-47EF-AA10-85987A244DC6}"/>
                </a:ext>
              </a:extLst>
            </p:cNvPr>
            <p:cNvSpPr txBox="1"/>
            <p:nvPr/>
          </p:nvSpPr>
          <p:spPr>
            <a:xfrm>
              <a:off x="34293665" y="14195614"/>
              <a:ext cx="878327" cy="38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DsRed</a:t>
              </a:r>
            </a:p>
          </p:txBody>
        </p:sp>
      </p:grp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9737649A-14DA-4D8B-8E0E-5DCE07B9DD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80889"/>
              </p:ext>
            </p:extLst>
          </p:nvPr>
        </p:nvGraphicFramePr>
        <p:xfrm>
          <a:off x="9282734" y="1931265"/>
          <a:ext cx="3112475" cy="2877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Prism 6" r:id="rId11" imgW="3087443" imgH="2854221" progId="Prism6.Document">
                  <p:embed/>
                </p:oleObj>
              </mc:Choice>
              <mc:Fallback>
                <p:oleObj name="Prism 6" r:id="rId11" imgW="3087443" imgH="2854221" progId="Prism6.Document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7A515840-F52F-4F6C-81B0-C4DD7B26D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82734" y="1931265"/>
                        <a:ext cx="3112475" cy="2877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67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Vasculature: CD31 vs Dextran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64C1C-09C1-45AC-A0D3-D98FB219B833}"/>
              </a:ext>
            </a:extLst>
          </p:cNvPr>
          <p:cNvSpPr txBox="1"/>
          <p:nvPr/>
        </p:nvSpPr>
        <p:spPr>
          <a:xfrm>
            <a:off x="491159" y="2075038"/>
            <a:ext cx="2614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Dextran-680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15A14D8-B07E-45BE-91E3-0953A84E1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30684"/>
              </p:ext>
            </p:extLst>
          </p:nvPr>
        </p:nvGraphicFramePr>
        <p:xfrm>
          <a:off x="7624305" y="1926808"/>
          <a:ext cx="2529931" cy="248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Prism 6" r:id="rId3" imgW="3096447" imgH="2899960" progId="Prism6.Document">
                  <p:embed/>
                </p:oleObj>
              </mc:Choice>
              <mc:Fallback>
                <p:oleObj name="Prism 6" r:id="rId3" imgW="3096447" imgH="2899960" progId="Prism6.Document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B7E16E1-8509-4A02-8347-C4C0D7219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4305" y="1926808"/>
                        <a:ext cx="2529931" cy="2481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5B21F81-FA3A-4F17-94B5-5A5AF17A2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03096"/>
              </p:ext>
            </p:extLst>
          </p:nvPr>
        </p:nvGraphicFramePr>
        <p:xfrm>
          <a:off x="9718651" y="1985482"/>
          <a:ext cx="2617226" cy="2483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Prism 6" r:id="rId5" imgW="3105450" imgH="2808481" progId="Prism6.Document">
                  <p:embed/>
                </p:oleObj>
              </mc:Choice>
              <mc:Fallback>
                <p:oleObj name="Prism 6" r:id="rId5" imgW="3105450" imgH="2808481" progId="Prism6.Document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ACBC3EC-59BE-46D2-93E9-CF7EA11291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8651" y="1985482"/>
                        <a:ext cx="2617226" cy="2483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CAE3392-D30B-4249-89A8-7BF3EA1DA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160111"/>
              </p:ext>
            </p:extLst>
          </p:nvPr>
        </p:nvGraphicFramePr>
        <p:xfrm>
          <a:off x="8439973" y="4291452"/>
          <a:ext cx="2832893" cy="236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Prism 6" r:id="rId7" imgW="3352503" imgH="2826849" progId="Prism6.Document">
                  <p:embed/>
                </p:oleObj>
              </mc:Choice>
              <mc:Fallback>
                <p:oleObj name="Prism 6" r:id="rId7" imgW="3352503" imgH="2826849" progId="Prism6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AAB1FF8-86B8-4477-AC75-F41C6D6AB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39973" y="4291452"/>
                        <a:ext cx="2832893" cy="2368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380C8-0567-4F59-8BB8-3BE6A7ED13B6}"/>
              </a:ext>
            </a:extLst>
          </p:cNvPr>
          <p:cNvGrpSpPr/>
          <p:nvPr/>
        </p:nvGrpSpPr>
        <p:grpSpPr>
          <a:xfrm>
            <a:off x="242096" y="2185416"/>
            <a:ext cx="7158165" cy="3837546"/>
            <a:chOff x="24519634" y="8202438"/>
            <a:chExt cx="6997555" cy="38649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655429-720C-491C-839D-C7A45EA2DA95}"/>
                </a:ext>
              </a:extLst>
            </p:cNvPr>
            <p:cNvGrpSpPr/>
            <p:nvPr/>
          </p:nvGrpSpPr>
          <p:grpSpPr>
            <a:xfrm>
              <a:off x="24519634" y="8202438"/>
              <a:ext cx="6997555" cy="3864996"/>
              <a:chOff x="24519634" y="8202438"/>
              <a:chExt cx="6997555" cy="386499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72F5D30-9B08-4410-B2F2-635BA0290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95915" y="8211432"/>
                <a:ext cx="1708552" cy="126187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C44DCD-A308-4930-B43D-BA38787B76C9}"/>
                  </a:ext>
                </a:extLst>
              </p:cNvPr>
              <p:cNvGrpSpPr/>
              <p:nvPr/>
            </p:nvGrpSpPr>
            <p:grpSpPr>
              <a:xfrm>
                <a:off x="24519634" y="8202438"/>
                <a:ext cx="6997555" cy="3864996"/>
                <a:chOff x="24519634" y="8174730"/>
                <a:chExt cx="6997555" cy="386499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A4DBE3E-8101-465B-A92F-0B9BC155B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4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08637" y="10777854"/>
                  <a:ext cx="1708552" cy="1261872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93B83F7-F16B-4280-A174-79C90E16D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95915" y="9480789"/>
                  <a:ext cx="1708552" cy="1261872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7EC2D65-2237-46DF-BE5E-E9191F397535}"/>
                    </a:ext>
                  </a:extLst>
                </p:cNvPr>
                <p:cNvSpPr txBox="1"/>
                <p:nvPr/>
              </p:nvSpPr>
              <p:spPr>
                <a:xfrm>
                  <a:off x="30624345" y="8174730"/>
                  <a:ext cx="892844" cy="277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43" dirty="0">
                      <a:solidFill>
                        <a:schemeClr val="bg1"/>
                      </a:solidFill>
                      <a:latin typeface="Franklin Gothic Book" panose="020B0503020102020204" pitchFamily="34" charset="0"/>
                      <a:cs typeface="Calibri Light" panose="020F0302020204030204" pitchFamily="34" charset="0"/>
                    </a:rPr>
                    <a:t>GFP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3B4C202-2900-45CA-BDB6-55E84C03232D}"/>
                    </a:ext>
                  </a:extLst>
                </p:cNvPr>
                <p:cNvSpPr txBox="1"/>
                <p:nvPr/>
              </p:nvSpPr>
              <p:spPr>
                <a:xfrm>
                  <a:off x="30607197" y="9445596"/>
                  <a:ext cx="892844" cy="2770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43" dirty="0">
                      <a:solidFill>
                        <a:schemeClr val="bg1"/>
                      </a:solidFill>
                      <a:latin typeface="Franklin Gothic Book" panose="020B0503020102020204" pitchFamily="34" charset="0"/>
                      <a:cs typeface="Calibri Light" panose="020F0302020204030204" pitchFamily="34" charset="0"/>
                    </a:rPr>
                    <a:t>DsRed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0E67119-87D9-448D-8038-F97441537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19634" y="8183724"/>
                  <a:ext cx="5220958" cy="3856002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420BEC-0D7E-4178-8934-26D80C99CB0F}"/>
                </a:ext>
              </a:extLst>
            </p:cNvPr>
            <p:cNvSpPr txBox="1"/>
            <p:nvPr/>
          </p:nvSpPr>
          <p:spPr>
            <a:xfrm>
              <a:off x="29794552" y="10796567"/>
              <a:ext cx="892844" cy="27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  <a:cs typeface="Calibri Light" panose="020F0302020204030204" pitchFamily="34" charset="0"/>
                </a:rPr>
                <a:t>CD31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D52920-241B-4DB5-89ED-96159ECD4609}"/>
              </a:ext>
            </a:extLst>
          </p:cNvPr>
          <p:cNvSpPr txBox="1"/>
          <p:nvPr/>
        </p:nvSpPr>
        <p:spPr>
          <a:xfrm>
            <a:off x="4586782" y="2277229"/>
            <a:ext cx="922196" cy="36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82513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Vasculature: CD31 vs Dextran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0FC15837-1A6C-41B5-8B73-8E2A531A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1" y="1985482"/>
            <a:ext cx="5733652" cy="423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64C1C-09C1-45AC-A0D3-D98FB219B833}"/>
              </a:ext>
            </a:extLst>
          </p:cNvPr>
          <p:cNvSpPr txBox="1"/>
          <p:nvPr/>
        </p:nvSpPr>
        <p:spPr>
          <a:xfrm>
            <a:off x="788870" y="2052221"/>
            <a:ext cx="2614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Dextran-680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E1422-64C4-4C1C-A1F4-B7A6C2EC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22" y="4167666"/>
            <a:ext cx="2779900" cy="205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1806C007-05E7-45DC-9737-59E4DD5E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22" y="1985482"/>
            <a:ext cx="2779900" cy="205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A0E2F1-C82D-487D-BA41-98C64594ED9B}"/>
                  </a:ext>
                </a:extLst>
              </p:cNvPr>
              <p:cNvSpPr txBox="1"/>
              <p:nvPr/>
            </p:nvSpPr>
            <p:spPr>
              <a:xfrm>
                <a:off x="9423001" y="4978692"/>
                <a:ext cx="2610694" cy="8413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Functional vasculature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Dextran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Cd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31</m:t>
                        </m:r>
                      </m:den>
                    </m:f>
                  </m:oMath>
                </a14:m>
                <a:endParaRPr lang="en-US" sz="2400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A0E2F1-C82D-487D-BA41-98C64594E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001" y="4978692"/>
                <a:ext cx="2610694" cy="841321"/>
              </a:xfrm>
              <a:prstGeom prst="rect">
                <a:avLst/>
              </a:prstGeom>
              <a:blipFill>
                <a:blip r:embed="rId5"/>
                <a:stretch>
                  <a:fillRect l="-701" t="-9420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14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32D53-3F6A-4C92-B2DB-AEA70740A43C}"/>
              </a:ext>
            </a:extLst>
          </p:cNvPr>
          <p:cNvSpPr txBox="1"/>
          <p:nvPr/>
        </p:nvSpPr>
        <p:spPr>
          <a:xfrm>
            <a:off x="637702" y="2150199"/>
            <a:ext cx="10716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Q1: Is ratio of ki67 consistent with time?</a:t>
            </a:r>
          </a:p>
          <a:p>
            <a:r>
              <a:rPr lang="en-US" sz="2800" dirty="0"/>
              <a:t>Q2: Does ki67 changes spatially?</a:t>
            </a:r>
          </a:p>
          <a:p>
            <a:r>
              <a:rPr lang="en-US" sz="2800" dirty="0"/>
              <a:t>Q3: Does the viable rim diameter change as the tumor grows?</a:t>
            </a:r>
          </a:p>
          <a:p>
            <a:r>
              <a:rPr lang="en-US" sz="2800" dirty="0"/>
              <a:t>Q4: How should we analyze blood vessels (#/size, %area/area)? Does this change with size or spatial localization?</a:t>
            </a:r>
          </a:p>
          <a:p>
            <a:r>
              <a:rPr lang="en-US" sz="2800" dirty="0"/>
              <a:t>Q5: </a:t>
            </a:r>
          </a:p>
        </p:txBody>
      </p:sp>
    </p:spTree>
    <p:extLst>
      <p:ext uri="{BB962C8B-B14F-4D97-AF65-F5344CB8AC3E}">
        <p14:creationId xmlns:p14="http://schemas.microsoft.com/office/powerpoint/2010/main" val="39520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68B5E8F4-BAE5-4708-A47F-D29FB95CAEF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5287" y="1675830"/>
          <a:ext cx="2868089" cy="2344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Prism 6" r:id="rId4" imgW="3123817" imgH="2553852" progId="Prism6.Document">
                  <p:embed/>
                </p:oleObj>
              </mc:Choice>
              <mc:Fallback>
                <p:oleObj name="Prism 6" r:id="rId4" imgW="3123817" imgH="2553852" progId="Prism6.Document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68B5E8F4-BAE5-4708-A47F-D29FB95CAE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5287" y="1675830"/>
                        <a:ext cx="2868089" cy="2344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DE234AD-FFB4-4663-AF6C-C141D3E8192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5287" y="3736340"/>
          <a:ext cx="2894131" cy="242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Prism 6" r:id="rId6" imgW="3096447" imgH="2599592" progId="Prism6.Document">
                  <p:embed/>
                </p:oleObj>
              </mc:Choice>
              <mc:Fallback>
                <p:oleObj name="Prism 6" r:id="rId6" imgW="3096447" imgH="2599592" progId="Prism6.Document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DE234AD-FFB4-4663-AF6C-C141D3E819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287" y="3736340"/>
                        <a:ext cx="2894131" cy="2429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D1CC10A0-E973-4A14-8302-F58F3306AEDC}"/>
              </a:ext>
            </a:extLst>
          </p:cNvPr>
          <p:cNvGrpSpPr/>
          <p:nvPr/>
        </p:nvGrpSpPr>
        <p:grpSpPr>
          <a:xfrm>
            <a:off x="3157157" y="1946478"/>
            <a:ext cx="8238338" cy="3974367"/>
            <a:chOff x="275933" y="2433347"/>
            <a:chExt cx="8002080" cy="374386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C3E32AC-BE8D-4E27-963E-5C3FE97BF9BC}"/>
                </a:ext>
              </a:extLst>
            </p:cNvPr>
            <p:cNvGrpSpPr/>
            <p:nvPr/>
          </p:nvGrpSpPr>
          <p:grpSpPr>
            <a:xfrm>
              <a:off x="445166" y="2433347"/>
              <a:ext cx="7832847" cy="3743864"/>
              <a:chOff x="435525" y="2064015"/>
              <a:chExt cx="7832847" cy="374386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E6EE122-56FC-46E9-AF34-8B2873C7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2890" y="2064015"/>
                <a:ext cx="2635482" cy="374386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2BAF4B7-01DA-497C-9B49-27436907E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525" y="2064015"/>
                <a:ext cx="2963367" cy="3743864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72DF15D-EB49-410F-BCEE-F9B4FC820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295" y="2064015"/>
                <a:ext cx="2448896" cy="374386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845E84-B62D-4878-912E-415F25345541}"/>
                  </a:ext>
                </a:extLst>
              </p:cNvPr>
              <p:cNvSpPr txBox="1"/>
              <p:nvPr/>
            </p:nvSpPr>
            <p:spPr>
              <a:xfrm>
                <a:off x="5772997" y="2092758"/>
                <a:ext cx="845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Late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AA2194-55D5-477D-A30F-8A492CB5CC8E}"/>
                  </a:ext>
                </a:extLst>
              </p:cNvPr>
              <p:cNvSpPr txBox="1"/>
              <p:nvPr/>
            </p:nvSpPr>
            <p:spPr>
              <a:xfrm>
                <a:off x="3137359" y="2089202"/>
                <a:ext cx="1602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Mid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A03880-A562-40FA-8C49-BA163C85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55" y="5003321"/>
              <a:ext cx="1107058" cy="9489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3C40A6B-9118-4161-B63A-D74CC9B6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27" y="2884357"/>
              <a:ext cx="977308" cy="8168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F2AF9F5-E940-4093-97D8-92D4B1986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247" y="2884357"/>
              <a:ext cx="1124326" cy="8714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C7C595-E574-40B6-B84A-BEDC1C7F1698}"/>
                </a:ext>
              </a:extLst>
            </p:cNvPr>
            <p:cNvSpPr txBox="1"/>
            <p:nvPr/>
          </p:nvSpPr>
          <p:spPr>
            <a:xfrm>
              <a:off x="275933" y="2458534"/>
              <a:ext cx="1169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Calibri Light" panose="020F0302020204030204" pitchFamily="34" charset="0"/>
                </a:rPr>
                <a:t>Early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AE847-0125-4CB0-9074-B2205F947A15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AA02F3-5203-44CE-825A-3233DBE7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Lung metastasis</a:t>
            </a:r>
          </a:p>
        </p:txBody>
      </p:sp>
    </p:spTree>
    <p:extLst>
      <p:ext uri="{BB962C8B-B14F-4D97-AF65-F5344CB8AC3E}">
        <p14:creationId xmlns:p14="http://schemas.microsoft.com/office/powerpoint/2010/main" val="235081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Tumor hypoxia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77478-E6C9-4119-8905-A250EFEF48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3" y="2724303"/>
            <a:ext cx="5453607" cy="35809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EAD8F8-B225-42F6-A4ED-27C612429521}"/>
              </a:ext>
            </a:extLst>
          </p:cNvPr>
          <p:cNvCxnSpPr>
            <a:cxnSpLocks/>
          </p:cNvCxnSpPr>
          <p:nvPr/>
        </p:nvCxnSpPr>
        <p:spPr>
          <a:xfrm flipH="1">
            <a:off x="5182177" y="3071005"/>
            <a:ext cx="301810" cy="1121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985796-8E86-4A15-B490-DC810BA3B7FE}"/>
              </a:ext>
            </a:extLst>
          </p:cNvPr>
          <p:cNvSpPr txBox="1"/>
          <p:nvPr/>
        </p:nvSpPr>
        <p:spPr>
          <a:xfrm>
            <a:off x="4767380" y="2667542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Hypoxyprobe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083A6-9716-43A0-93ED-53FB6162383D}"/>
              </a:ext>
            </a:extLst>
          </p:cNvPr>
          <p:cNvSpPr txBox="1"/>
          <p:nvPr/>
        </p:nvSpPr>
        <p:spPr>
          <a:xfrm>
            <a:off x="3907048" y="2138600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Necrosis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A2CD5-B833-4956-93B2-BB1723899989}"/>
              </a:ext>
            </a:extLst>
          </p:cNvPr>
          <p:cNvCxnSpPr>
            <a:cxnSpLocks/>
          </p:cNvCxnSpPr>
          <p:nvPr/>
        </p:nvCxnSpPr>
        <p:spPr>
          <a:xfrm flipH="1">
            <a:off x="3809203" y="2489692"/>
            <a:ext cx="586665" cy="1725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DA0F9-8E14-44B3-A6CD-5B8D7B4F7EA2}"/>
              </a:ext>
            </a:extLst>
          </p:cNvPr>
          <p:cNvGrpSpPr/>
          <p:nvPr/>
        </p:nvGrpSpPr>
        <p:grpSpPr>
          <a:xfrm>
            <a:off x="7271788" y="3036874"/>
            <a:ext cx="3982043" cy="2775239"/>
            <a:chOff x="5884305" y="2243101"/>
            <a:chExt cx="5141691" cy="353839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9FA3514D-6CA3-496D-9050-E3A3AA3578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9"/>
            <a:stretch/>
          </p:blipFill>
          <p:spPr bwMode="auto">
            <a:xfrm>
              <a:off x="6373350" y="2250743"/>
              <a:ext cx="4652646" cy="353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7AF2A67-2E72-4EB7-AA16-EEEA4CCAA3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305" y="2243101"/>
              <a:ext cx="488075" cy="3178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609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/>
        </p:nvGrpSpPr>
        <p:grpSpPr>
          <a:xfrm>
            <a:off x="1398431" y="4751807"/>
            <a:ext cx="8321040" cy="311825"/>
            <a:chOff x="1020509" y="4069058"/>
            <a:chExt cx="8321040" cy="311825"/>
          </a:xfrm>
        </p:grpSpPr>
        <p:grpSp>
          <p:nvGrpSpPr>
            <p:cNvPr id="291" name="Group 290"/>
            <p:cNvGrpSpPr/>
            <p:nvPr/>
          </p:nvGrpSpPr>
          <p:grpSpPr>
            <a:xfrm>
              <a:off x="1020509" y="4069059"/>
              <a:ext cx="8321040" cy="311824"/>
              <a:chOff x="1020509" y="4069059"/>
              <a:chExt cx="8321040" cy="311824"/>
            </a:xfrm>
          </p:grpSpPr>
          <p:grpSp>
            <p:nvGrpSpPr>
              <p:cNvPr id="294" name="Group 293"/>
              <p:cNvGrpSpPr/>
              <p:nvPr/>
            </p:nvGrpSpPr>
            <p:grpSpPr>
              <a:xfrm>
                <a:off x="1020509" y="4069059"/>
                <a:ext cx="8321040" cy="310983"/>
                <a:chOff x="3069037" y="2502843"/>
                <a:chExt cx="8321040" cy="310983"/>
              </a:xfrm>
            </p:grpSpPr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3069037" y="2677886"/>
                  <a:ext cx="8321040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Rectangle 298"/>
                <p:cNvSpPr/>
                <p:nvPr/>
              </p:nvSpPr>
              <p:spPr>
                <a:xfrm>
                  <a:off x="3597085" y="2503583"/>
                  <a:ext cx="768839" cy="3102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HRE</a:t>
                  </a:r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6819356" y="2511736"/>
                  <a:ext cx="1699817" cy="301351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Min TK promoter</a:t>
                  </a: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8555033" y="2502843"/>
                  <a:ext cx="1166936" cy="3102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5">
                          <a:lumMod val="75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CRE</a:t>
                  </a:r>
                </a:p>
              </p:txBody>
            </p:sp>
          </p:grpSp>
          <p:sp>
            <p:nvSpPr>
              <p:cNvPr id="295" name="Rectangle 294"/>
              <p:cNvSpPr/>
              <p:nvPr/>
            </p:nvSpPr>
            <p:spPr>
              <a:xfrm>
                <a:off x="2338342" y="4069481"/>
                <a:ext cx="768839" cy="310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HRE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3141905" y="4069060"/>
                <a:ext cx="768839" cy="310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HRE</a:t>
                </a: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3945469" y="4070640"/>
                <a:ext cx="768839" cy="3102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HRE</a:t>
                </a:r>
              </a:p>
            </p:txBody>
          </p:sp>
        </p:grpSp>
        <p:sp>
          <p:nvSpPr>
            <p:cNvPr id="292" name="Rectangle 291"/>
            <p:cNvSpPr/>
            <p:nvPr/>
          </p:nvSpPr>
          <p:spPr>
            <a:xfrm>
              <a:off x="7729209" y="4069058"/>
              <a:ext cx="1174208" cy="310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Yu Gothic" panose="020B0400000000000000" pitchFamily="34" charset="-128"/>
                  <a:ea typeface="Yu Gothic" panose="020B0400000000000000" pitchFamily="34" charset="-128"/>
                </a:rPr>
                <a:t>HIF-ODD</a:t>
              </a: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735449" y="202001"/>
            <a:ext cx="11542816" cy="1043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dirty="0"/>
              <a:t>System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F3996F-50DD-40B2-857F-C6C531FE7288}"/>
              </a:ext>
            </a:extLst>
          </p:cNvPr>
          <p:cNvGrpSpPr/>
          <p:nvPr/>
        </p:nvGrpSpPr>
        <p:grpSpPr>
          <a:xfrm>
            <a:off x="1485521" y="2206646"/>
            <a:ext cx="6416852" cy="800651"/>
            <a:chOff x="1045197" y="3086699"/>
            <a:chExt cx="6416852" cy="80065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900E76-239E-4576-856D-565FAC686CA2}"/>
                </a:ext>
              </a:extLst>
            </p:cNvPr>
            <p:cNvCxnSpPr/>
            <p:nvPr/>
          </p:nvCxnSpPr>
          <p:spPr>
            <a:xfrm>
              <a:off x="1045197" y="3726212"/>
              <a:ext cx="6400800" cy="0"/>
            </a:xfrm>
            <a:prstGeom prst="line">
              <a:avLst/>
            </a:prstGeom>
            <a:ln w="28575">
              <a:solidFill>
                <a:schemeClr val="accent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oup 228"/>
            <p:cNvGrpSpPr/>
            <p:nvPr/>
          </p:nvGrpSpPr>
          <p:grpSpPr>
            <a:xfrm>
              <a:off x="1061249" y="3086699"/>
              <a:ext cx="6400800" cy="800651"/>
              <a:chOff x="3069037" y="2024192"/>
              <a:chExt cx="6400800" cy="800651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4275696" y="2268970"/>
                <a:ext cx="768688" cy="457200"/>
                <a:chOff x="4275696" y="2219983"/>
                <a:chExt cx="768688" cy="45720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 flipV="1">
                  <a:off x="4283008" y="2219983"/>
                  <a:ext cx="0" cy="45720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>
                  <a:off x="4275696" y="2224468"/>
                  <a:ext cx="768688" cy="0"/>
                </a:xfrm>
                <a:prstGeom prst="straightConnector1">
                  <a:avLst/>
                </a:prstGeom>
                <a:ln w="28575">
                  <a:noFill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Group 230"/>
              <p:cNvGrpSpPr/>
              <p:nvPr/>
            </p:nvGrpSpPr>
            <p:grpSpPr>
              <a:xfrm>
                <a:off x="3069037" y="2508712"/>
                <a:ext cx="6400800" cy="316131"/>
                <a:chOff x="3069037" y="2508712"/>
                <a:chExt cx="6400800" cy="316131"/>
              </a:xfrm>
            </p:grpSpPr>
            <p:cxnSp>
              <p:nvCxnSpPr>
                <p:cNvPr id="240" name="Straight Connector 239"/>
                <p:cNvCxnSpPr/>
                <p:nvPr/>
              </p:nvCxnSpPr>
              <p:spPr>
                <a:xfrm>
                  <a:off x="3069037" y="2677886"/>
                  <a:ext cx="6400800" cy="0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Rectangle 240"/>
                <p:cNvSpPr/>
                <p:nvPr/>
              </p:nvSpPr>
              <p:spPr>
                <a:xfrm>
                  <a:off x="3589927" y="2514600"/>
                  <a:ext cx="768839" cy="3017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1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CMV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4431098" y="2522764"/>
                  <a:ext cx="768839" cy="30207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loxp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5235997" y="2514600"/>
                  <a:ext cx="1166936" cy="31024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DsRed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6666850" y="2512666"/>
                  <a:ext cx="768839" cy="30207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loxp</a:t>
                  </a: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7458813" y="2508712"/>
                  <a:ext cx="1166936" cy="3102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33914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6">
                          <a:lumMod val="75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GFP</a:t>
                  </a:r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8613191" y="2268970"/>
                <a:ext cx="293020" cy="555873"/>
                <a:chOff x="6392304" y="2268970"/>
                <a:chExt cx="293020" cy="555873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6442922" y="2522763"/>
                  <a:ext cx="173085" cy="30208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9" name="Hexagon 238"/>
                <p:cNvSpPr/>
                <p:nvPr/>
              </p:nvSpPr>
              <p:spPr>
                <a:xfrm>
                  <a:off x="6392304" y="2268970"/>
                  <a:ext cx="293020" cy="274884"/>
                </a:xfrm>
                <a:prstGeom prst="hexago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33" name="Group 232"/>
              <p:cNvGrpSpPr/>
              <p:nvPr/>
            </p:nvGrpSpPr>
            <p:grpSpPr>
              <a:xfrm>
                <a:off x="6392304" y="2268970"/>
                <a:ext cx="293020" cy="555873"/>
                <a:chOff x="6392304" y="2268970"/>
                <a:chExt cx="293020" cy="555873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6442922" y="2522763"/>
                  <a:ext cx="173085" cy="30208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7" name="Hexagon 236"/>
                <p:cNvSpPr/>
                <p:nvPr/>
              </p:nvSpPr>
              <p:spPr>
                <a:xfrm>
                  <a:off x="6392304" y="2268970"/>
                  <a:ext cx="293020" cy="274884"/>
                </a:xfrm>
                <a:prstGeom prst="hexago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34" name="TextBox 233"/>
              <p:cNvSpPr txBox="1"/>
              <p:nvPr/>
            </p:nvSpPr>
            <p:spPr>
              <a:xfrm>
                <a:off x="6285379" y="2034504"/>
                <a:ext cx="5068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10000"/>
                      </a:schemeClr>
                    </a:solidFill>
                    <a:effectLst/>
                    <a:uLnTx/>
                    <a:uFillTx/>
                  </a:rPr>
                  <a:t>STOP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8508001" y="2024192"/>
                <a:ext cx="50687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10000"/>
                      </a:schemeClr>
                    </a:solidFill>
                    <a:effectLst/>
                    <a:uLnTx/>
                    <a:uFillTx/>
                  </a:rPr>
                  <a:t>STOP</a:t>
                </a:r>
              </a:p>
            </p:txBody>
          </p:sp>
        </p:grpSp>
      </p:grpSp>
      <p:sp>
        <p:nvSpPr>
          <p:cNvPr id="287" name="Oval 286"/>
          <p:cNvSpPr/>
          <p:nvPr/>
        </p:nvSpPr>
        <p:spPr>
          <a:xfrm>
            <a:off x="5092230" y="3460955"/>
            <a:ext cx="843712" cy="4338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CRE</a:t>
            </a:r>
          </a:p>
        </p:txBody>
      </p:sp>
      <p:sp>
        <p:nvSpPr>
          <p:cNvPr id="288" name="Oval 287"/>
          <p:cNvSpPr/>
          <p:nvPr/>
        </p:nvSpPr>
        <p:spPr>
          <a:xfrm>
            <a:off x="2942579" y="3158645"/>
            <a:ext cx="832122" cy="4338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404446" y="4411514"/>
            <a:ext cx="8986791" cy="1000966"/>
            <a:chOff x="154526" y="4109432"/>
            <a:chExt cx="8986791" cy="1000966"/>
          </a:xfrm>
        </p:grpSpPr>
        <p:sp>
          <p:nvSpPr>
            <p:cNvPr id="17" name="Rectangle 16"/>
            <p:cNvSpPr/>
            <p:nvPr/>
          </p:nvSpPr>
          <p:spPr>
            <a:xfrm>
              <a:off x="286782" y="4109432"/>
              <a:ext cx="8854535" cy="1000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54526" y="4215648"/>
              <a:ext cx="8321040" cy="546523"/>
              <a:chOff x="1020509" y="3834360"/>
              <a:chExt cx="8321040" cy="54652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20509" y="3834360"/>
                <a:ext cx="8321040" cy="546523"/>
                <a:chOff x="1020509" y="3834360"/>
                <a:chExt cx="8321040" cy="546523"/>
              </a:xfrm>
            </p:grpSpPr>
            <p:grpSp>
              <p:nvGrpSpPr>
                <p:cNvPr id="205" name="Group 204"/>
                <p:cNvGrpSpPr/>
                <p:nvPr/>
              </p:nvGrpSpPr>
              <p:grpSpPr>
                <a:xfrm>
                  <a:off x="5067236" y="3834360"/>
                  <a:ext cx="768688" cy="457200"/>
                  <a:chOff x="4256646" y="2219983"/>
                  <a:chExt cx="768688" cy="457200"/>
                </a:xfrm>
              </p:grpSpPr>
              <p:cxnSp>
                <p:nvCxnSpPr>
                  <p:cNvPr id="215" name="Straight Connector 214"/>
                  <p:cNvCxnSpPr/>
                  <p:nvPr/>
                </p:nvCxnSpPr>
                <p:spPr>
                  <a:xfrm flipV="1">
                    <a:off x="4262466" y="2219983"/>
                    <a:ext cx="0" cy="45720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>
                    <a:off x="4256646" y="2225391"/>
                    <a:ext cx="768688" cy="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1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/>
                <p:cNvGrpSpPr/>
                <p:nvPr/>
              </p:nvGrpSpPr>
              <p:grpSpPr>
                <a:xfrm>
                  <a:off x="1020509" y="4069059"/>
                  <a:ext cx="8321040" cy="310983"/>
                  <a:chOff x="3069037" y="2502843"/>
                  <a:chExt cx="8321040" cy="310983"/>
                </a:xfrm>
              </p:grpSpPr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3069037" y="2677886"/>
                    <a:ext cx="8321040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597085" y="2503583"/>
                    <a:ext cx="768839" cy="31024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Yu Gothic" panose="020B0400000000000000" pitchFamily="34" charset="-128"/>
                        <a:ea typeface="Yu Gothic" panose="020B0400000000000000" pitchFamily="34" charset="-128"/>
                      </a:rPr>
                      <a:t>HRE</a:t>
                    </a:r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6819356" y="2511736"/>
                    <a:ext cx="1699817" cy="301351"/>
                  </a:xfrm>
                  <a:prstGeom prst="rect">
                    <a:avLst/>
                  </a:prstGeom>
                  <a:solidFill>
                    <a:srgbClr val="969696"/>
                  </a:solidFill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Yu Gothic" panose="020B0400000000000000" pitchFamily="34" charset="-128"/>
                        <a:ea typeface="Yu Gothic" panose="020B0400000000000000" pitchFamily="34" charset="-128"/>
                      </a:rPr>
                      <a:t>Min TK promoter</a:t>
                    </a:r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555033" y="2502843"/>
                    <a:ext cx="1166936" cy="310243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Yu Gothic" panose="020B0400000000000000" pitchFamily="34" charset="-128"/>
                        <a:ea typeface="Yu Gothic" panose="020B0400000000000000" pitchFamily="34" charset="-128"/>
                      </a:rPr>
                      <a:t>CRE</a:t>
                    </a:r>
                  </a:p>
                </p:txBody>
              </p:sp>
            </p:grpSp>
            <p:sp>
              <p:nvSpPr>
                <p:cNvPr id="207" name="Rectangle 206"/>
                <p:cNvSpPr/>
                <p:nvPr/>
              </p:nvSpPr>
              <p:spPr>
                <a:xfrm>
                  <a:off x="2338342" y="4069481"/>
                  <a:ext cx="768839" cy="31024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HRE</a:t>
                  </a: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141905" y="4069060"/>
                  <a:ext cx="768839" cy="31024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HRE</a:t>
                  </a: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945469" y="4070640"/>
                  <a:ext cx="768839" cy="31024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HRE</a:t>
                  </a:r>
                </a:p>
              </p:txBody>
            </p:sp>
          </p:grpSp>
          <p:sp>
            <p:nvSpPr>
              <p:cNvPr id="210" name="Rectangle 209"/>
              <p:cNvSpPr/>
              <p:nvPr/>
            </p:nvSpPr>
            <p:spPr>
              <a:xfrm>
                <a:off x="7729209" y="4069059"/>
                <a:ext cx="1179008" cy="31024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HIF-ODD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5B740F-2632-4C08-A880-8EEF53078351}"/>
              </a:ext>
            </a:extLst>
          </p:cNvPr>
          <p:cNvGrpSpPr/>
          <p:nvPr/>
        </p:nvGrpSpPr>
        <p:grpSpPr>
          <a:xfrm>
            <a:off x="1489032" y="1669291"/>
            <a:ext cx="6553005" cy="2571997"/>
            <a:chOff x="1838726" y="1771413"/>
            <a:chExt cx="6553005" cy="2571997"/>
          </a:xfrm>
        </p:grpSpPr>
        <p:sp>
          <p:nvSpPr>
            <p:cNvPr id="6" name="Rectangle 5"/>
            <p:cNvSpPr/>
            <p:nvPr/>
          </p:nvSpPr>
          <p:spPr>
            <a:xfrm>
              <a:off x="1838727" y="1771413"/>
              <a:ext cx="6553004" cy="2571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838726" y="2225466"/>
              <a:ext cx="6400800" cy="1871134"/>
              <a:chOff x="1458234" y="1906510"/>
              <a:chExt cx="6400800" cy="18711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2664893" y="2228667"/>
                <a:ext cx="768688" cy="457200"/>
                <a:chOff x="4275696" y="2219983"/>
                <a:chExt cx="768688" cy="45720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4283008" y="2219983"/>
                  <a:ext cx="0" cy="45720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>
                  <a:off x="4275696" y="2224468"/>
                  <a:ext cx="768688" cy="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1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9" name="Straight Connector 258"/>
              <p:cNvCxnSpPr/>
              <p:nvPr/>
            </p:nvCxnSpPr>
            <p:spPr>
              <a:xfrm>
                <a:off x="1458234" y="2628058"/>
                <a:ext cx="6400800" cy="0"/>
              </a:xfrm>
              <a:prstGeom prst="line">
                <a:avLst/>
              </a:prstGeom>
              <a:ln w="28575">
                <a:solidFill>
                  <a:schemeClr val="accent1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Rectangle 259"/>
              <p:cNvSpPr/>
              <p:nvPr/>
            </p:nvSpPr>
            <p:spPr>
              <a:xfrm>
                <a:off x="2013628" y="2474297"/>
                <a:ext cx="768839" cy="30175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10000"/>
                      </a:schemeClr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CMV</a:t>
                </a: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848010" y="2468409"/>
                <a:ext cx="1166936" cy="310243"/>
              </a:xfrm>
              <a:prstGeom prst="rect">
                <a:avLst/>
              </a:prstGeom>
              <a:solidFill>
                <a:srgbClr val="339143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GFP</a:t>
                </a:r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7002388" y="2228667"/>
                <a:ext cx="293020" cy="555873"/>
                <a:chOff x="6392304" y="2268970"/>
                <a:chExt cx="293020" cy="555873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6442922" y="2522763"/>
                  <a:ext cx="173085" cy="30208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33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Hexagon 257"/>
                <p:cNvSpPr/>
                <p:nvPr/>
              </p:nvSpPr>
              <p:spPr>
                <a:xfrm>
                  <a:off x="6392304" y="2268970"/>
                  <a:ext cx="293020" cy="274884"/>
                </a:xfrm>
                <a:prstGeom prst="hexago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54" name="TextBox 253"/>
              <p:cNvSpPr txBox="1"/>
              <p:nvPr/>
            </p:nvSpPr>
            <p:spPr>
              <a:xfrm>
                <a:off x="6897198" y="1983889"/>
                <a:ext cx="5565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10000"/>
                      </a:schemeClr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STOP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4395457" y="1906510"/>
                <a:ext cx="1463040" cy="1871134"/>
                <a:chOff x="4395457" y="1906510"/>
                <a:chExt cx="1463040" cy="1871134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4441201" y="1906510"/>
                  <a:ext cx="1389326" cy="131803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CRE</a:t>
                  </a:r>
                </a:p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endParaRPr>
                </a:p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endParaRPr>
                </a:p>
                <a:p>
                  <a:pPr algn="ctr"/>
                  <a:endParaRPr lang="en-US" sz="2000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endParaRPr>
                </a:p>
              </p:txBody>
            </p:sp>
            <p:cxnSp>
              <p:nvCxnSpPr>
                <p:cNvPr id="9" name="Straight Connector 8"/>
                <p:cNvCxnSpPr/>
                <p:nvPr/>
              </p:nvCxnSpPr>
              <p:spPr>
                <a:xfrm>
                  <a:off x="4395457" y="2622173"/>
                  <a:ext cx="14630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Rectangle 119"/>
                <p:cNvSpPr/>
                <p:nvPr/>
              </p:nvSpPr>
              <p:spPr>
                <a:xfrm>
                  <a:off x="4754142" y="2457624"/>
                  <a:ext cx="768839" cy="30207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loxp</a:t>
                  </a: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643710" y="2962593"/>
                  <a:ext cx="979855" cy="698874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4756925" y="2826719"/>
                  <a:ext cx="768839" cy="30207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loxp</a:t>
                  </a:r>
                </a:p>
              </p:txBody>
            </p:sp>
            <p:sp>
              <p:nvSpPr>
                <p:cNvPr id="18" name="Block Arc 17"/>
                <p:cNvSpPr/>
                <p:nvPr/>
              </p:nvSpPr>
              <p:spPr>
                <a:xfrm flipV="1">
                  <a:off x="4617462" y="2857042"/>
                  <a:ext cx="1020630" cy="920602"/>
                </a:xfrm>
                <a:prstGeom prst="blockArc">
                  <a:avLst/>
                </a:prstGeom>
                <a:solidFill>
                  <a:schemeClr val="bg1"/>
                </a:solidFill>
                <a:ln>
                  <a:solidFill>
                    <a:srgbClr val="D3393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560215" y="3363937"/>
                  <a:ext cx="1166936" cy="3102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>
                  <a:prstTxWarp prst="textArchDown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D33935"/>
                      </a:solidFill>
                      <a:effectLst/>
                      <a:uLnTx/>
                      <a:uFillTx/>
                    </a:rPr>
                    <a:t>DsRed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33935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E37993-911A-416D-BAA0-9A4BF72461D3}"/>
              </a:ext>
            </a:extLst>
          </p:cNvPr>
          <p:cNvGrpSpPr/>
          <p:nvPr/>
        </p:nvGrpSpPr>
        <p:grpSpPr>
          <a:xfrm>
            <a:off x="1451620" y="1850025"/>
            <a:ext cx="7467614" cy="2162804"/>
            <a:chOff x="1607331" y="-101930"/>
            <a:chExt cx="7467614" cy="2162804"/>
          </a:xfrm>
        </p:grpSpPr>
        <p:sp>
          <p:nvSpPr>
            <p:cNvPr id="13" name="Rectangle 12"/>
            <p:cNvSpPr/>
            <p:nvPr/>
          </p:nvSpPr>
          <p:spPr>
            <a:xfrm>
              <a:off x="1607331" y="-101930"/>
              <a:ext cx="7467614" cy="216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675058" y="246514"/>
              <a:ext cx="6400800" cy="800651"/>
              <a:chOff x="1411130" y="3420044"/>
              <a:chExt cx="6400800" cy="800651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411130" y="3420044"/>
                <a:ext cx="6400800" cy="800651"/>
                <a:chOff x="1458234" y="1970054"/>
                <a:chExt cx="6400800" cy="800651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2664893" y="2228667"/>
                  <a:ext cx="768688" cy="457200"/>
                  <a:chOff x="4275696" y="2219983"/>
                  <a:chExt cx="768688" cy="457200"/>
                </a:xfrm>
              </p:grpSpPr>
              <p:cxnSp>
                <p:nvCxnSpPr>
                  <p:cNvPr id="157" name="Straight Connector 156"/>
                  <p:cNvCxnSpPr/>
                  <p:nvPr/>
                </p:nvCxnSpPr>
                <p:spPr>
                  <a:xfrm flipV="1">
                    <a:off x="4283008" y="2219983"/>
                    <a:ext cx="0" cy="45720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Arrow Connector 157"/>
                  <p:cNvCxnSpPr/>
                  <p:nvPr/>
                </p:nvCxnSpPr>
                <p:spPr>
                  <a:xfrm>
                    <a:off x="4275696" y="2224468"/>
                    <a:ext cx="768688" cy="0"/>
                  </a:xfrm>
                  <a:prstGeom prst="straightConnector1">
                    <a:avLst/>
                  </a:prstGeom>
                  <a:ln w="28575">
                    <a:solidFill>
                      <a:schemeClr val="accent1">
                        <a:lumMod val="1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1458234" y="2628058"/>
                  <a:ext cx="6400800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/>
                <p:cNvSpPr/>
                <p:nvPr/>
              </p:nvSpPr>
              <p:spPr>
                <a:xfrm>
                  <a:off x="2013629" y="2458655"/>
                  <a:ext cx="767229" cy="30175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1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CMV</a:t>
                  </a: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694611" y="2458982"/>
                  <a:ext cx="1166936" cy="301752"/>
                </a:xfrm>
                <a:prstGeom prst="rect">
                  <a:avLst/>
                </a:prstGeom>
                <a:solidFill>
                  <a:srgbClr val="339143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GFP</a:t>
                  </a:r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4848989" y="2214832"/>
                  <a:ext cx="293020" cy="555873"/>
                  <a:chOff x="4238905" y="2255135"/>
                  <a:chExt cx="293020" cy="555873"/>
                </a:xfrm>
              </p:grpSpPr>
              <p:sp>
                <p:nvSpPr>
                  <p:cNvPr id="155" name="Rectangle 154"/>
                  <p:cNvSpPr/>
                  <p:nvPr/>
                </p:nvSpPr>
                <p:spPr>
                  <a:xfrm>
                    <a:off x="4289523" y="2508928"/>
                    <a:ext cx="173085" cy="30208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rgbClr val="FF330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6" name="Hexagon 155"/>
                  <p:cNvSpPr/>
                  <p:nvPr/>
                </p:nvSpPr>
                <p:spPr>
                  <a:xfrm>
                    <a:off x="4238905" y="2255135"/>
                    <a:ext cx="293020" cy="274884"/>
                  </a:xfrm>
                  <a:prstGeom prst="hexag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46" name="TextBox 145"/>
                <p:cNvSpPr txBox="1"/>
                <p:nvPr/>
              </p:nvSpPr>
              <p:spPr>
                <a:xfrm>
                  <a:off x="4726547" y="1970054"/>
                  <a:ext cx="55656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10000"/>
                        </a:schemeClr>
                      </a:solidFill>
                      <a:effectLst/>
                      <a:uLnTx/>
                      <a:uFillTx/>
                      <a:latin typeface="Yu Gothic" panose="020B0400000000000000" pitchFamily="34" charset="-128"/>
                      <a:ea typeface="Yu Gothic" panose="020B0400000000000000" pitchFamily="34" charset="-128"/>
                    </a:rPr>
                    <a:t>STOP</a:t>
                  </a:r>
                </a:p>
              </p:txBody>
            </p:sp>
          </p:grpSp>
          <p:sp>
            <p:nvSpPr>
              <p:cNvPr id="160" name="Rectangle 159"/>
              <p:cNvSpPr/>
              <p:nvPr/>
            </p:nvSpPr>
            <p:spPr>
              <a:xfrm>
                <a:off x="2810640" y="3908645"/>
                <a:ext cx="768839" cy="3020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</a:rPr>
                  <a:t>loxp</a:t>
                </a:r>
              </a:p>
            </p:txBody>
          </p:sp>
        </p:grp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EC415C7E-DE76-4790-80AA-E54C58B2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r="68439"/>
          <a:stretch/>
        </p:blipFill>
        <p:spPr>
          <a:xfrm>
            <a:off x="8844623" y="2065978"/>
            <a:ext cx="2232472" cy="190064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8EEE182-F995-4C4F-8DFD-AC4ABF5A1B41}"/>
              </a:ext>
            </a:extLst>
          </p:cNvPr>
          <p:cNvGrpSpPr/>
          <p:nvPr/>
        </p:nvGrpSpPr>
        <p:grpSpPr>
          <a:xfrm>
            <a:off x="8608168" y="1761135"/>
            <a:ext cx="2641694" cy="2329799"/>
            <a:chOff x="9430542" y="2337451"/>
            <a:chExt cx="2641694" cy="23297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E5CD0B-1364-4172-8C14-5237BED9E787}"/>
                </a:ext>
              </a:extLst>
            </p:cNvPr>
            <p:cNvSpPr/>
            <p:nvPr/>
          </p:nvSpPr>
          <p:spPr>
            <a:xfrm>
              <a:off x="9430542" y="2337451"/>
              <a:ext cx="2641694" cy="2329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F1F04D8-75CB-4EDC-ADBE-AF3186A03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r="64246"/>
            <a:stretch/>
          </p:blipFill>
          <p:spPr>
            <a:xfrm>
              <a:off x="9674836" y="2512591"/>
              <a:ext cx="2116839" cy="200426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8B8824-D8AC-41D2-A9FC-CD5F548BF33E}"/>
              </a:ext>
            </a:extLst>
          </p:cNvPr>
          <p:cNvSpPr txBox="1"/>
          <p:nvPr/>
        </p:nvSpPr>
        <p:spPr>
          <a:xfrm>
            <a:off x="201452" y="3655961"/>
            <a:ext cx="143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  <a:ea typeface="Yu Gothic" panose="020B0400000000000000" pitchFamily="34" charset="-128"/>
              </a:rPr>
              <a:t>1% O</a:t>
            </a:r>
            <a:r>
              <a:rPr lang="en-US" sz="4000" baseline="-25000" dirty="0">
                <a:latin typeface="+mj-lt"/>
                <a:ea typeface="Yu Gothic" panose="020B0400000000000000" pitchFamily="34" charset="-128"/>
              </a:rPr>
              <a:t>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CED4A9F-EF50-45C6-9A42-2958D9CE4238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C8E057FD-62F9-41DA-A30A-A311EC0B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Hypoxia-reporter construct</a:t>
            </a:r>
          </a:p>
        </p:txBody>
      </p:sp>
    </p:spTree>
    <p:extLst>
      <p:ext uri="{BB962C8B-B14F-4D97-AF65-F5344CB8AC3E}">
        <p14:creationId xmlns:p14="http://schemas.microsoft.com/office/powerpoint/2010/main" val="98287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  <p:bldP spid="288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Tumor progression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190474-7632-4D5A-B239-A0508B6D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8" t="14993" r="66433" b="62136"/>
          <a:stretch/>
        </p:blipFill>
        <p:spPr>
          <a:xfrm>
            <a:off x="1257219" y="2067752"/>
            <a:ext cx="1777571" cy="145620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73C80F8-2202-4072-BD42-EF52A8911966}"/>
              </a:ext>
            </a:extLst>
          </p:cNvPr>
          <p:cNvGrpSpPr/>
          <p:nvPr/>
        </p:nvGrpSpPr>
        <p:grpSpPr>
          <a:xfrm>
            <a:off x="3397676" y="2510287"/>
            <a:ext cx="8463644" cy="3252728"/>
            <a:chOff x="559480" y="1757116"/>
            <a:chExt cx="8815429" cy="30653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D02FA3-3942-46F8-BDCB-74632FBBE7CE}"/>
                </a:ext>
              </a:extLst>
            </p:cNvPr>
            <p:cNvGrpSpPr/>
            <p:nvPr/>
          </p:nvGrpSpPr>
          <p:grpSpPr>
            <a:xfrm>
              <a:off x="559480" y="1757116"/>
              <a:ext cx="8815429" cy="3063926"/>
              <a:chOff x="734971" y="3604389"/>
              <a:chExt cx="8815429" cy="306392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6063255-35E5-4FA2-A826-EA34145B100C}"/>
                  </a:ext>
                </a:extLst>
              </p:cNvPr>
              <p:cNvGrpSpPr/>
              <p:nvPr/>
            </p:nvGrpSpPr>
            <p:grpSpPr>
              <a:xfrm>
                <a:off x="734971" y="3604389"/>
                <a:ext cx="8815429" cy="3063926"/>
                <a:chOff x="932863" y="3433792"/>
                <a:chExt cx="8815429" cy="306392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19BE7F6-B4C8-4340-8295-01655C58ECB3}"/>
                    </a:ext>
                  </a:extLst>
                </p:cNvPr>
                <p:cNvGrpSpPr/>
                <p:nvPr/>
              </p:nvGrpSpPr>
              <p:grpSpPr>
                <a:xfrm>
                  <a:off x="932863" y="3433792"/>
                  <a:ext cx="8815429" cy="3063926"/>
                  <a:chOff x="1373571" y="3278662"/>
                  <a:chExt cx="9968510" cy="3519393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18EAEA51-0D60-4AAE-A27D-E6817AE2DE4F}"/>
                      </a:ext>
                    </a:extLst>
                  </p:cNvPr>
                  <p:cNvSpPr/>
                  <p:nvPr/>
                </p:nvSpPr>
                <p:spPr>
                  <a:xfrm>
                    <a:off x="1373571" y="3278662"/>
                    <a:ext cx="9968510" cy="35193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142" dirty="0"/>
                  </a:p>
                </p:txBody>
              </p: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206562D1-5FEB-410E-9FFB-CB840A2EB0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482"/>
                  <a:stretch/>
                </p:blipFill>
                <p:spPr bwMode="auto">
                  <a:xfrm>
                    <a:off x="5394218" y="3656281"/>
                    <a:ext cx="2695342" cy="289659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" name="Picture 3">
                    <a:extLst>
                      <a:ext uri="{FF2B5EF4-FFF2-40B4-BE49-F238E27FC236}">
                        <a16:creationId xmlns:a16="http://schemas.microsoft.com/office/drawing/2014/main" id="{78B296CC-1057-4D8E-8EAC-AE286FD9E6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043" y="3944522"/>
                    <a:ext cx="2466742" cy="23179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" name="Picture 2">
                    <a:extLst>
                      <a:ext uri="{FF2B5EF4-FFF2-40B4-BE49-F238E27FC236}">
                        <a16:creationId xmlns:a16="http://schemas.microsoft.com/office/drawing/2014/main" id="{8F576ACA-1C51-4572-8F89-52A7EAFB74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rightnessContrast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8413" y="4210583"/>
                    <a:ext cx="2180960" cy="19046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A153FA2A-E99B-4F46-9475-DE88E9643C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98" t="9876" r="13302" b="13009"/>
                <a:stretch/>
              </p:blipFill>
              <p:spPr bwMode="auto">
                <a:xfrm>
                  <a:off x="6782338" y="3519705"/>
                  <a:ext cx="2882828" cy="2938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FACD30-527A-4042-BF05-331FC37D8FD1}"/>
                  </a:ext>
                </a:extLst>
              </p:cNvPr>
              <p:cNvSpPr txBox="1"/>
              <p:nvPr/>
            </p:nvSpPr>
            <p:spPr>
              <a:xfrm>
                <a:off x="891811" y="4383506"/>
                <a:ext cx="2182505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15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5E147-6D89-4E77-BA4F-4180EAC6B337}"/>
                  </a:ext>
                </a:extLst>
              </p:cNvPr>
              <p:cNvSpPr txBox="1"/>
              <p:nvPr/>
            </p:nvSpPr>
            <p:spPr>
              <a:xfrm>
                <a:off x="2575710" y="4096542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20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A6B01-D31A-4B8E-BEFF-B2F6E426F2F1}"/>
                  </a:ext>
                </a:extLst>
              </p:cNvPr>
              <p:cNvSpPr txBox="1"/>
              <p:nvPr/>
            </p:nvSpPr>
            <p:spPr>
              <a:xfrm>
                <a:off x="4374661" y="3795152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35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1944F5-93FD-42F6-9533-1DDB61A50C76}"/>
                  </a:ext>
                </a:extLst>
              </p:cNvPr>
              <p:cNvSpPr txBox="1"/>
              <p:nvPr/>
            </p:nvSpPr>
            <p:spPr>
              <a:xfrm>
                <a:off x="6335643" y="3649315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40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E90E30-2CFC-4FA8-8D7C-5FA5F2304EC0}"/>
                </a:ext>
              </a:extLst>
            </p:cNvPr>
            <p:cNvCxnSpPr/>
            <p:nvPr/>
          </p:nvCxnSpPr>
          <p:spPr>
            <a:xfrm>
              <a:off x="7342909" y="4616831"/>
              <a:ext cx="18288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630DF3-A279-4622-84CA-C2D7E47147DB}"/>
                </a:ext>
              </a:extLst>
            </p:cNvPr>
            <p:cNvSpPr/>
            <p:nvPr/>
          </p:nvSpPr>
          <p:spPr>
            <a:xfrm>
              <a:off x="5920509" y="4354786"/>
              <a:ext cx="488446" cy="25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0EF8DE-FCA4-4A6C-967F-A08AD06E51DC}"/>
                </a:ext>
              </a:extLst>
            </p:cNvPr>
            <p:cNvSpPr/>
            <p:nvPr/>
          </p:nvSpPr>
          <p:spPr>
            <a:xfrm>
              <a:off x="3814618" y="4127303"/>
              <a:ext cx="558341" cy="2274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1D2572-F858-4754-94CC-F01A81C9CE78}"/>
                </a:ext>
              </a:extLst>
            </p:cNvPr>
            <p:cNvSpPr/>
            <p:nvPr/>
          </p:nvSpPr>
          <p:spPr>
            <a:xfrm>
              <a:off x="1931344" y="4037892"/>
              <a:ext cx="710255" cy="316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CAE2FF-1C08-4372-B9D8-20A03D328851}"/>
                </a:ext>
              </a:extLst>
            </p:cNvPr>
            <p:cNvSpPr txBox="1"/>
            <p:nvPr/>
          </p:nvSpPr>
          <p:spPr>
            <a:xfrm>
              <a:off x="8015095" y="4576377"/>
              <a:ext cx="448855" cy="246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1 cm</a:t>
              </a:r>
            </a:p>
          </p:txBody>
        </p:sp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8692131-4912-420A-9D17-5DC7A8B960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759915"/>
              </p:ext>
            </p:extLst>
          </p:nvPr>
        </p:nvGraphicFramePr>
        <p:xfrm>
          <a:off x="225709" y="3125415"/>
          <a:ext cx="3316287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rism 6" r:id="rId11" imgW="3316130" imgH="2799117" progId="Prism6.Document">
                  <p:embed/>
                </p:oleObj>
              </mc:Choice>
              <mc:Fallback>
                <p:oleObj name="Prism 6" r:id="rId11" imgW="3316130" imgH="2799117" progId="Prism6.Document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8B32D6D4-D81F-4EEE-BE70-3CD5FBB91B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5709" y="3125415"/>
                        <a:ext cx="3316287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878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59658" y="2063475"/>
            <a:ext cx="1406012" cy="1386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11161" y="2390294"/>
            <a:ext cx="703006" cy="693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" idx="1"/>
            <a:endCxn id="4" idx="5"/>
          </p:cNvCxnSpPr>
          <p:nvPr/>
        </p:nvCxnSpPr>
        <p:spPr>
          <a:xfrm>
            <a:off x="1265564" y="2266501"/>
            <a:ext cx="994200" cy="9802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  <a:endCxn id="4" idx="5"/>
          </p:cNvCxnSpPr>
          <p:nvPr/>
        </p:nvCxnSpPr>
        <p:spPr>
          <a:xfrm>
            <a:off x="1265564" y="2266501"/>
            <a:ext cx="994200" cy="9802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6" idx="5"/>
          </p:cNvCxnSpPr>
          <p:nvPr/>
        </p:nvCxnSpPr>
        <p:spPr>
          <a:xfrm>
            <a:off x="1514114" y="2491807"/>
            <a:ext cx="497100" cy="49014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7"/>
            <a:endCxn id="4" idx="3"/>
          </p:cNvCxnSpPr>
          <p:nvPr/>
        </p:nvCxnSpPr>
        <p:spPr>
          <a:xfrm flipH="1">
            <a:off x="1265564" y="2266501"/>
            <a:ext cx="994200" cy="98029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08208" y="27141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7520" y="24167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3" name="Straight Arrow Connector 22"/>
          <p:cNvCxnSpPr>
            <a:stCxn id="4" idx="1"/>
            <a:endCxn id="6" idx="1"/>
          </p:cNvCxnSpPr>
          <p:nvPr/>
        </p:nvCxnSpPr>
        <p:spPr>
          <a:xfrm>
            <a:off x="1265564" y="2266501"/>
            <a:ext cx="248550" cy="2253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75967" y="21031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75348" y="1959664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+ 2B = 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75348" y="2372214"/>
            <a:ext cx="12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necrotic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75348" y="271493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viable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75348" y="3057658"/>
            <a:ext cx="202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tumor diameter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78531" y="3558436"/>
                <a:ext cx="2809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4/3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necrotic core (N)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1" y="3558436"/>
                <a:ext cx="2809167" cy="369332"/>
              </a:xfrm>
              <a:prstGeom prst="rect">
                <a:avLst/>
              </a:prstGeom>
              <a:blipFill>
                <a:blip r:embed="rId2"/>
                <a:stretch>
                  <a:fillRect l="-1952" t="-10000" r="-13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781979" y="3874548"/>
                <a:ext cx="6406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4/3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tumor volume (T)   =&gt; compare to caliper measurement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979" y="3874548"/>
                <a:ext cx="6406369" cy="369332"/>
              </a:xfrm>
              <a:prstGeom prst="rect">
                <a:avLst/>
              </a:prstGeom>
              <a:blipFill>
                <a:blip r:embed="rId3"/>
                <a:stretch>
                  <a:fillRect l="-761" t="-10000" r="-9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778531" y="4217270"/>
                <a:ext cx="290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Via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𝑣𝑜𝑙𝑢𝑚𝑒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T - N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531" y="4217270"/>
                <a:ext cx="2906245" cy="369332"/>
              </a:xfrm>
              <a:prstGeom prst="rect">
                <a:avLst/>
              </a:prstGeom>
              <a:blipFill>
                <a:blip r:embed="rId4"/>
                <a:stretch>
                  <a:fillRect l="-1887" t="-10000" r="-8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/>
          <a:srcRect t="42194"/>
          <a:stretch/>
        </p:blipFill>
        <p:spPr>
          <a:xfrm>
            <a:off x="1059658" y="4819750"/>
            <a:ext cx="8575201" cy="15563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46CE72-6C0B-4179-99EA-91DA9E608650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29AD51B-CCA9-4039-80AC-168341EB501A}"/>
              </a:ext>
            </a:extLst>
          </p:cNvPr>
          <p:cNvSpPr txBox="1">
            <a:spLocks/>
          </p:cNvSpPr>
          <p:nvPr/>
        </p:nvSpPr>
        <p:spPr>
          <a:xfrm>
            <a:off x="838200" y="320585"/>
            <a:ext cx="10515600" cy="1023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19903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Image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F4088-8D77-4B70-A43E-41E656D69FAA}"/>
                  </a:ext>
                </a:extLst>
              </p:cNvPr>
              <p:cNvSpPr txBox="1"/>
              <p:nvPr/>
            </p:nvSpPr>
            <p:spPr>
              <a:xfrm>
                <a:off x="4824697" y="4280365"/>
                <a:ext cx="866955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DAPI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Viable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F4088-8D77-4B70-A43E-41E656D69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697" y="4280365"/>
                <a:ext cx="866955" cy="520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19E9FC-66EB-4342-A219-145D7C4B1369}"/>
                  </a:ext>
                </a:extLst>
              </p:cNvPr>
              <p:cNvSpPr txBox="1"/>
              <p:nvPr/>
            </p:nvSpPr>
            <p:spPr>
              <a:xfrm>
                <a:off x="7345298" y="4500833"/>
                <a:ext cx="866955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Viable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19E9FC-66EB-4342-A219-145D7C4B1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98" y="4500833"/>
                <a:ext cx="866955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A8BE7F-C5E0-4923-9703-EC886FED7F4F}"/>
                  </a:ext>
                </a:extLst>
              </p:cNvPr>
              <p:cNvSpPr txBox="1"/>
              <p:nvPr/>
            </p:nvSpPr>
            <p:spPr>
              <a:xfrm>
                <a:off x="8017015" y="5016297"/>
                <a:ext cx="2698631" cy="520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Double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A8BE7F-C5E0-4923-9703-EC886FED7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015" y="5016297"/>
                <a:ext cx="2698631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87D485-E6E7-4CA6-8F40-40AF2E44286E}"/>
                  </a:ext>
                </a:extLst>
              </p:cNvPr>
              <p:cNvSpPr txBox="1"/>
              <p:nvPr/>
            </p:nvSpPr>
            <p:spPr>
              <a:xfrm>
                <a:off x="9751419" y="5912127"/>
                <a:ext cx="2698631" cy="531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Double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Double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87D485-E6E7-4CA6-8F40-40AF2E442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419" y="5912127"/>
                <a:ext cx="2698631" cy="531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4E9C55-BE61-4A50-92F8-4818CB10DFF0}"/>
              </a:ext>
            </a:extLst>
          </p:cNvPr>
          <p:cNvCxnSpPr/>
          <p:nvPr/>
        </p:nvCxnSpPr>
        <p:spPr>
          <a:xfrm>
            <a:off x="5251554" y="3750746"/>
            <a:ext cx="0" cy="457200"/>
          </a:xfrm>
          <a:prstGeom prst="straightConnector1">
            <a:avLst/>
          </a:prstGeom>
          <a:ln w="38100">
            <a:solidFill>
              <a:srgbClr val="00B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57CCE7-5EC6-4D85-85C3-7F024D807B24}"/>
              </a:ext>
            </a:extLst>
          </p:cNvPr>
          <p:cNvCxnSpPr/>
          <p:nvPr/>
        </p:nvCxnSpPr>
        <p:spPr>
          <a:xfrm>
            <a:off x="7770149" y="3885660"/>
            <a:ext cx="0" cy="548640"/>
          </a:xfrm>
          <a:prstGeom prst="straightConnector1">
            <a:avLst/>
          </a:prstGeom>
          <a:ln w="38100">
            <a:solidFill>
              <a:srgbClr val="00B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DFAB8E-D501-448B-AA0B-DFF2644E3959}"/>
              </a:ext>
            </a:extLst>
          </p:cNvPr>
          <p:cNvCxnSpPr/>
          <p:nvPr/>
        </p:nvCxnSpPr>
        <p:spPr>
          <a:xfrm>
            <a:off x="9366331" y="3899748"/>
            <a:ext cx="0" cy="1005840"/>
          </a:xfrm>
          <a:prstGeom prst="straightConnector1">
            <a:avLst/>
          </a:prstGeom>
          <a:ln w="38100">
            <a:solidFill>
              <a:srgbClr val="00B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B8BB4B-C190-4452-8C55-04C0D340C4E4}"/>
              </a:ext>
            </a:extLst>
          </p:cNvPr>
          <p:cNvCxnSpPr/>
          <p:nvPr/>
        </p:nvCxnSpPr>
        <p:spPr>
          <a:xfrm>
            <a:off x="11100734" y="3932148"/>
            <a:ext cx="0" cy="1737360"/>
          </a:xfrm>
          <a:prstGeom prst="straightConnector1">
            <a:avLst/>
          </a:prstGeom>
          <a:ln w="38100">
            <a:solidFill>
              <a:srgbClr val="00B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522F88C-1546-4943-BB7E-F42AB6BA84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78" t="10078" r="1889" b="62946"/>
          <a:stretch/>
        </p:blipFill>
        <p:spPr>
          <a:xfrm>
            <a:off x="106324" y="1977245"/>
            <a:ext cx="11976951" cy="19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Flow cytometry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3C80F8-2202-4072-BD42-EF52A8911966}"/>
              </a:ext>
            </a:extLst>
          </p:cNvPr>
          <p:cNvGrpSpPr/>
          <p:nvPr/>
        </p:nvGrpSpPr>
        <p:grpSpPr>
          <a:xfrm>
            <a:off x="1781337" y="1905052"/>
            <a:ext cx="5642807" cy="2191109"/>
            <a:chOff x="559480" y="1757116"/>
            <a:chExt cx="8815429" cy="30653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D02FA3-3942-46F8-BDCB-74632FBBE7CE}"/>
                </a:ext>
              </a:extLst>
            </p:cNvPr>
            <p:cNvGrpSpPr/>
            <p:nvPr/>
          </p:nvGrpSpPr>
          <p:grpSpPr>
            <a:xfrm>
              <a:off x="559480" y="1757116"/>
              <a:ext cx="8815429" cy="3063926"/>
              <a:chOff x="734971" y="3604389"/>
              <a:chExt cx="8815429" cy="306392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6063255-35E5-4FA2-A826-EA34145B100C}"/>
                  </a:ext>
                </a:extLst>
              </p:cNvPr>
              <p:cNvGrpSpPr/>
              <p:nvPr/>
            </p:nvGrpSpPr>
            <p:grpSpPr>
              <a:xfrm>
                <a:off x="734971" y="3604389"/>
                <a:ext cx="8815429" cy="3063926"/>
                <a:chOff x="932863" y="3433792"/>
                <a:chExt cx="8815429" cy="306392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19BE7F6-B4C8-4340-8295-01655C58ECB3}"/>
                    </a:ext>
                  </a:extLst>
                </p:cNvPr>
                <p:cNvGrpSpPr/>
                <p:nvPr/>
              </p:nvGrpSpPr>
              <p:grpSpPr>
                <a:xfrm>
                  <a:off x="932863" y="3433792"/>
                  <a:ext cx="8815429" cy="3063926"/>
                  <a:chOff x="1373571" y="3278662"/>
                  <a:chExt cx="9968510" cy="3519393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18EAEA51-0D60-4AAE-A27D-E6817AE2DE4F}"/>
                      </a:ext>
                    </a:extLst>
                  </p:cNvPr>
                  <p:cNvSpPr/>
                  <p:nvPr/>
                </p:nvSpPr>
                <p:spPr>
                  <a:xfrm>
                    <a:off x="1373571" y="3278662"/>
                    <a:ext cx="9968510" cy="35193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142" dirty="0"/>
                  </a:p>
                </p:txBody>
              </p:sp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206562D1-5FEB-410E-9FFB-CB840A2EB0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482"/>
                  <a:stretch/>
                </p:blipFill>
                <p:spPr bwMode="auto">
                  <a:xfrm>
                    <a:off x="5394218" y="3656281"/>
                    <a:ext cx="2695342" cy="289659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" name="Picture 3">
                    <a:extLst>
                      <a:ext uri="{FF2B5EF4-FFF2-40B4-BE49-F238E27FC236}">
                        <a16:creationId xmlns:a16="http://schemas.microsoft.com/office/drawing/2014/main" id="{78B296CC-1057-4D8E-8EAC-AE286FD9E6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25043" y="3944522"/>
                    <a:ext cx="2466742" cy="231796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1" name="Picture 2">
                    <a:extLst>
                      <a:ext uri="{FF2B5EF4-FFF2-40B4-BE49-F238E27FC236}">
                        <a16:creationId xmlns:a16="http://schemas.microsoft.com/office/drawing/2014/main" id="{8F576ACA-1C51-4572-8F89-52A7EAFB74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8413" y="4210583"/>
                    <a:ext cx="2180960" cy="19046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A153FA2A-E99B-4F46-9475-DE88E9643C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98" t="9876" r="13302" b="13009"/>
                <a:stretch/>
              </p:blipFill>
              <p:spPr bwMode="auto">
                <a:xfrm>
                  <a:off x="6782338" y="3519705"/>
                  <a:ext cx="2882828" cy="2938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FACD30-527A-4042-BF05-331FC37D8FD1}"/>
                  </a:ext>
                </a:extLst>
              </p:cNvPr>
              <p:cNvSpPr txBox="1"/>
              <p:nvPr/>
            </p:nvSpPr>
            <p:spPr>
              <a:xfrm>
                <a:off x="891811" y="4383506"/>
                <a:ext cx="2182505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15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5E147-6D89-4E77-BA4F-4180EAC6B337}"/>
                  </a:ext>
                </a:extLst>
              </p:cNvPr>
              <p:cNvSpPr txBox="1"/>
              <p:nvPr/>
            </p:nvSpPr>
            <p:spPr>
              <a:xfrm>
                <a:off x="2575710" y="4096542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20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A6B01-D31A-4B8E-BEFF-B2F6E426F2F1}"/>
                  </a:ext>
                </a:extLst>
              </p:cNvPr>
              <p:cNvSpPr txBox="1"/>
              <p:nvPr/>
            </p:nvSpPr>
            <p:spPr>
              <a:xfrm>
                <a:off x="4374661" y="3795152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35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1944F5-93FD-42F6-9533-1DDB61A50C76}"/>
                  </a:ext>
                </a:extLst>
              </p:cNvPr>
              <p:cNvSpPr txBox="1"/>
              <p:nvPr/>
            </p:nvSpPr>
            <p:spPr>
              <a:xfrm>
                <a:off x="6335643" y="3649315"/>
                <a:ext cx="2096257" cy="325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71" dirty="0">
                    <a:solidFill>
                      <a:schemeClr val="bg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Calibri Light" panose="020F0302020204030204" pitchFamily="34" charset="0"/>
                  </a:rPr>
                  <a:t>Day 40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E90E30-2CFC-4FA8-8D7C-5FA5F2304EC0}"/>
                </a:ext>
              </a:extLst>
            </p:cNvPr>
            <p:cNvCxnSpPr/>
            <p:nvPr/>
          </p:nvCxnSpPr>
          <p:spPr>
            <a:xfrm>
              <a:off x="7342909" y="4616831"/>
              <a:ext cx="18288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630DF3-A279-4622-84CA-C2D7E47147DB}"/>
                </a:ext>
              </a:extLst>
            </p:cNvPr>
            <p:cNvSpPr/>
            <p:nvPr/>
          </p:nvSpPr>
          <p:spPr>
            <a:xfrm>
              <a:off x="5920509" y="4354786"/>
              <a:ext cx="488446" cy="25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0EF8DE-FCA4-4A6C-967F-A08AD06E51DC}"/>
                </a:ext>
              </a:extLst>
            </p:cNvPr>
            <p:cNvSpPr/>
            <p:nvPr/>
          </p:nvSpPr>
          <p:spPr>
            <a:xfrm>
              <a:off x="3814618" y="4127303"/>
              <a:ext cx="558341" cy="2274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1D2572-F858-4754-94CC-F01A81C9CE78}"/>
                </a:ext>
              </a:extLst>
            </p:cNvPr>
            <p:cNvSpPr/>
            <p:nvPr/>
          </p:nvSpPr>
          <p:spPr>
            <a:xfrm>
              <a:off x="1931344" y="4037892"/>
              <a:ext cx="710255" cy="3168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42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CAE2FF-1C08-4372-B9D8-20A03D328851}"/>
                </a:ext>
              </a:extLst>
            </p:cNvPr>
            <p:cNvSpPr txBox="1"/>
            <p:nvPr/>
          </p:nvSpPr>
          <p:spPr>
            <a:xfrm>
              <a:off x="8015095" y="4576377"/>
              <a:ext cx="448855" cy="246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43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1 cm</a:t>
              </a:r>
            </a:p>
          </p:txBody>
        </p:sp>
      </p:grp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BDA9EA28-019A-4DF5-9A78-C34C0BEED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622036"/>
              </p:ext>
            </p:extLst>
          </p:nvPr>
        </p:nvGraphicFramePr>
        <p:xfrm>
          <a:off x="8425227" y="1740633"/>
          <a:ext cx="2743200" cy="251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Prism 6" r:id="rId10" imgW="3087443" imgH="2835853" progId="Prism6.Document">
                  <p:embed/>
                </p:oleObj>
              </mc:Choice>
              <mc:Fallback>
                <p:oleObj name="Prism 6" r:id="rId10" imgW="3087443" imgH="2835853" progId="Prism6.Document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F4D858B-22F8-4F7C-ADC8-90E62D3A5A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25227" y="1740633"/>
                        <a:ext cx="2743200" cy="251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B8429437-E118-4F18-A46F-0A6E7F31F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863" y="4491020"/>
            <a:ext cx="2279468" cy="24688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F3FFC6-C950-424B-B11D-F9C2F9DB58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9004" y="4458253"/>
            <a:ext cx="2279468" cy="2468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EF05B9-1B2B-46B7-86F5-BD303C1CB6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9145" y="4458253"/>
            <a:ext cx="2279468" cy="246888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ED94398-76F8-438F-A4A8-6089E93C7397}"/>
              </a:ext>
            </a:extLst>
          </p:cNvPr>
          <p:cNvSpPr txBox="1"/>
          <p:nvPr/>
        </p:nvSpPr>
        <p:spPr>
          <a:xfrm flipH="1">
            <a:off x="1873967" y="4362285"/>
            <a:ext cx="162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 21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CF7092-8BFD-4434-A5E3-4C33B94BDBF5}"/>
              </a:ext>
            </a:extLst>
          </p:cNvPr>
          <p:cNvSpPr txBox="1"/>
          <p:nvPr/>
        </p:nvSpPr>
        <p:spPr>
          <a:xfrm flipH="1">
            <a:off x="3954107" y="4330157"/>
            <a:ext cx="162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 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8593C9-8C38-4FA0-88DD-E6EB952F1FA7}"/>
              </a:ext>
            </a:extLst>
          </p:cNvPr>
          <p:cNvSpPr txBox="1"/>
          <p:nvPr/>
        </p:nvSpPr>
        <p:spPr>
          <a:xfrm flipH="1">
            <a:off x="6030350" y="4339149"/>
            <a:ext cx="164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 42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275DDEA-FF7B-450D-AD30-C443ADCA8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963863"/>
              </p:ext>
            </p:extLst>
          </p:nvPr>
        </p:nvGraphicFramePr>
        <p:xfrm>
          <a:off x="8515710" y="4339149"/>
          <a:ext cx="2743200" cy="226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Prism 6" r:id="rId15" imgW="3087443" imgH="2553852" progId="Prism6.Document">
                  <p:embed/>
                </p:oleObj>
              </mc:Choice>
              <mc:Fallback>
                <p:oleObj name="Prism 6" r:id="rId15" imgW="3087443" imgH="2553852" progId="Prism6.Document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CC67EC7B-F6A7-444A-A03F-45E2C2EB2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15710" y="4339149"/>
                        <a:ext cx="2743200" cy="2269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1212C67-65D0-4ED6-94E0-32B3BD0A297E}"/>
              </a:ext>
            </a:extLst>
          </p:cNvPr>
          <p:cNvSpPr txBox="1"/>
          <p:nvPr/>
        </p:nvSpPr>
        <p:spPr>
          <a:xfrm rot="16200000">
            <a:off x="333021" y="2594398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458FB-1A52-4108-8962-ECCAC1A69244}"/>
              </a:ext>
            </a:extLst>
          </p:cNvPr>
          <p:cNvSpPr txBox="1"/>
          <p:nvPr/>
        </p:nvSpPr>
        <p:spPr>
          <a:xfrm rot="16200000">
            <a:off x="-159988" y="5307331"/>
            <a:ext cx="2159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408478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E4FAF-F06B-4497-8378-816D255C640D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A1969-3464-4DE5-8CBF-45584222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585"/>
            <a:ext cx="10515600" cy="10237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Oxygen measurement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3167439-D9D0-450C-8CD2-1F55F63930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7" y="1890258"/>
            <a:ext cx="4734850" cy="2805974"/>
          </a:xfrm>
          <a:prstGeom prst="rect">
            <a:avLst/>
          </a:prstGeom>
        </p:spPr>
      </p:pic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5AC96C73-7623-476E-AD52-8F39095656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151443"/>
              </p:ext>
            </p:extLst>
          </p:nvPr>
        </p:nvGraphicFramePr>
        <p:xfrm>
          <a:off x="504614" y="4572641"/>
          <a:ext cx="5421378" cy="217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Prism 6" r:id="rId4" imgW="7002479" imgH="2890596" progId="Prism6.Document">
                  <p:embed/>
                </p:oleObj>
              </mc:Choice>
              <mc:Fallback>
                <p:oleObj name="Prism 6" r:id="rId4" imgW="7002479" imgH="2890596" progId="Prism6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597ADDF-46B1-4C06-A427-B71BF82FB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614" y="4572641"/>
                        <a:ext cx="5421378" cy="2170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04EE4948-20DA-4146-AE6E-2328B003F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727369"/>
              </p:ext>
            </p:extLst>
          </p:nvPr>
        </p:nvGraphicFramePr>
        <p:xfrm>
          <a:off x="7290490" y="2452033"/>
          <a:ext cx="3883025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Prism 6" r:id="rId6" imgW="3882983" imgH="2781109" progId="Prism6.Document">
                  <p:embed/>
                </p:oleObj>
              </mc:Choice>
              <mc:Fallback>
                <p:oleObj name="Prism 6" r:id="rId6" imgW="3882983" imgH="2781109" progId="Prism6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FA369B3-A2E6-4236-BE3A-D4ABAF6E4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90490" y="2452033"/>
                        <a:ext cx="3883025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23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93D7337-61BD-4279-8B4F-7D7E9FADE26F}"/>
              </a:ext>
            </a:extLst>
          </p:cNvPr>
          <p:cNvSpPr/>
          <p:nvPr/>
        </p:nvSpPr>
        <p:spPr>
          <a:xfrm>
            <a:off x="0" y="1"/>
            <a:ext cx="12192000" cy="1664897"/>
          </a:xfrm>
          <a:prstGeom prst="rect">
            <a:avLst/>
          </a:prstGeom>
          <a:solidFill>
            <a:srgbClr val="00B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F4CE5-E577-4CED-B016-E5CCE79D243E}"/>
              </a:ext>
            </a:extLst>
          </p:cNvPr>
          <p:cNvSpPr/>
          <p:nvPr/>
        </p:nvSpPr>
        <p:spPr>
          <a:xfrm>
            <a:off x="0" y="1344313"/>
            <a:ext cx="12224140" cy="5543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E67E295-412C-470B-A8F3-5918DCAF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39" y="1381393"/>
            <a:ext cx="2110126" cy="26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DB0524E-B7AD-469B-A1C3-77A510092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/>
          <a:stretch/>
        </p:blipFill>
        <p:spPr bwMode="auto">
          <a:xfrm>
            <a:off x="3516697" y="1382824"/>
            <a:ext cx="1910764" cy="23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E3F2466-F46D-415E-9EBB-911D5BEE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13" y="1360940"/>
            <a:ext cx="2313895" cy="245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0707C5D-8227-4E19-90BF-D08759DC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60" y="1367067"/>
            <a:ext cx="2343575" cy="25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543EF176-B934-4DAE-B2B2-91705167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67" y="4036344"/>
            <a:ext cx="2406919" cy="261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CDC14F5-06CC-4CCE-B4B3-907B23A1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33" y="3986578"/>
            <a:ext cx="2330756" cy="267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C442F76-029A-4455-8FE8-1861337A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36" y="3936814"/>
            <a:ext cx="2660295" cy="277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D6518-77F0-4AD9-9598-8E2C0D5594E2}"/>
              </a:ext>
            </a:extLst>
          </p:cNvPr>
          <p:cNvSpPr txBox="1"/>
          <p:nvPr/>
        </p:nvSpPr>
        <p:spPr>
          <a:xfrm>
            <a:off x="698642" y="1469206"/>
            <a:ext cx="3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5BA7F-016F-40EF-BDE4-982EE4153BAD}"/>
              </a:ext>
            </a:extLst>
          </p:cNvPr>
          <p:cNvSpPr txBox="1"/>
          <p:nvPr/>
        </p:nvSpPr>
        <p:spPr>
          <a:xfrm>
            <a:off x="3645616" y="1477768"/>
            <a:ext cx="309935" cy="37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083CA-2DFA-4087-91D6-8A2D7550C624}"/>
              </a:ext>
            </a:extLst>
          </p:cNvPr>
          <p:cNvSpPr txBox="1"/>
          <p:nvPr/>
        </p:nvSpPr>
        <p:spPr>
          <a:xfrm>
            <a:off x="6441897" y="1436670"/>
            <a:ext cx="265416" cy="37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5826C-6B97-4C96-8D10-6AA3C87250C7}"/>
              </a:ext>
            </a:extLst>
          </p:cNvPr>
          <p:cNvSpPr txBox="1"/>
          <p:nvPr/>
        </p:nvSpPr>
        <p:spPr>
          <a:xfrm>
            <a:off x="9327225" y="1393862"/>
            <a:ext cx="265416" cy="37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0B72F-C46C-4A6E-8C71-EB175FDE089E}"/>
              </a:ext>
            </a:extLst>
          </p:cNvPr>
          <p:cNvSpPr txBox="1"/>
          <p:nvPr/>
        </p:nvSpPr>
        <p:spPr>
          <a:xfrm>
            <a:off x="1885325" y="4229529"/>
            <a:ext cx="265416" cy="37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F0160-FDCF-4B87-9715-662B71BF9F94}"/>
              </a:ext>
            </a:extLst>
          </p:cNvPr>
          <p:cNvSpPr txBox="1"/>
          <p:nvPr/>
        </p:nvSpPr>
        <p:spPr>
          <a:xfrm>
            <a:off x="4919777" y="4226856"/>
            <a:ext cx="207027" cy="37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E3DF4-18C2-4597-8176-90519F145992}"/>
              </a:ext>
            </a:extLst>
          </p:cNvPr>
          <p:cNvSpPr txBox="1"/>
          <p:nvPr/>
        </p:nvSpPr>
        <p:spPr>
          <a:xfrm>
            <a:off x="7891036" y="4225144"/>
            <a:ext cx="207027" cy="37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4962F4B-6740-4502-8943-00BAB5C74151}"/>
              </a:ext>
            </a:extLst>
          </p:cNvPr>
          <p:cNvSpPr txBox="1">
            <a:spLocks/>
          </p:cNvSpPr>
          <p:nvPr/>
        </p:nvSpPr>
        <p:spPr>
          <a:xfrm>
            <a:off x="838200" y="320585"/>
            <a:ext cx="10515600" cy="10237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Z direction </a:t>
            </a:r>
          </a:p>
        </p:txBody>
      </p:sp>
    </p:spTree>
    <p:extLst>
      <p:ext uri="{BB962C8B-B14F-4D97-AF65-F5344CB8AC3E}">
        <p14:creationId xmlns:p14="http://schemas.microsoft.com/office/powerpoint/2010/main" val="194946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1111</TotalTime>
  <Words>293</Words>
  <Application>Microsoft Office PowerPoint</Application>
  <PresentationFormat>Widescreen</PresentationFormat>
  <Paragraphs>135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Yu Gothic</vt:lpstr>
      <vt:lpstr>Arial</vt:lpstr>
      <vt:lpstr>Calibri</vt:lpstr>
      <vt:lpstr>Calibri Light</vt:lpstr>
      <vt:lpstr>Calibri Light (Headings)</vt:lpstr>
      <vt:lpstr>Cambria Math</vt:lpstr>
      <vt:lpstr>Franklin Gothic Book</vt:lpstr>
      <vt:lpstr>Roboto</vt:lpstr>
      <vt:lpstr>Office Theme</vt:lpstr>
      <vt:lpstr>Prism 6</vt:lpstr>
      <vt:lpstr>Hypoxia-reporter construct: tumor progression</vt:lpstr>
      <vt:lpstr>Tumor hypoxia</vt:lpstr>
      <vt:lpstr>Hypoxia-reporter construct</vt:lpstr>
      <vt:lpstr>Tumor progression</vt:lpstr>
      <vt:lpstr>PowerPoint Presentation</vt:lpstr>
      <vt:lpstr>Image Processing</vt:lpstr>
      <vt:lpstr>Flow cytometry</vt:lpstr>
      <vt:lpstr>Oxygen measurement</vt:lpstr>
      <vt:lpstr>PowerPoint Presentation</vt:lpstr>
      <vt:lpstr>Cell counting</vt:lpstr>
      <vt:lpstr>Proliferation: Ki67 staining</vt:lpstr>
      <vt:lpstr>Vasculature: CD31 vs Dextran</vt:lpstr>
      <vt:lpstr>Vasculature: CD31 vs Dextran</vt:lpstr>
      <vt:lpstr>Questions</vt:lpstr>
      <vt:lpstr>Lung metastasis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dgilkes</dc:creator>
  <cp:lastModifiedBy>Inês Godet</cp:lastModifiedBy>
  <cp:revision>36</cp:revision>
  <dcterms:created xsi:type="dcterms:W3CDTF">2017-09-19T13:38:32Z</dcterms:created>
  <dcterms:modified xsi:type="dcterms:W3CDTF">2017-09-20T13:47:36Z</dcterms:modified>
</cp:coreProperties>
</file>